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99" r:id="rId2"/>
    <p:sldId id="267" r:id="rId3"/>
    <p:sldId id="269" r:id="rId4"/>
    <p:sldId id="271" r:id="rId5"/>
    <p:sldId id="261" r:id="rId6"/>
    <p:sldId id="262" r:id="rId7"/>
    <p:sldId id="272" r:id="rId8"/>
    <p:sldId id="292" r:id="rId9"/>
    <p:sldId id="276" r:id="rId10"/>
    <p:sldId id="263" r:id="rId11"/>
    <p:sldId id="273" r:id="rId12"/>
    <p:sldId id="275" r:id="rId13"/>
    <p:sldId id="293" r:id="rId14"/>
    <p:sldId id="302" r:id="rId15"/>
    <p:sldId id="303" r:id="rId16"/>
    <p:sldId id="294" r:id="rId17"/>
    <p:sldId id="304" r:id="rId18"/>
    <p:sldId id="279" r:id="rId19"/>
    <p:sldId id="305" r:id="rId20"/>
    <p:sldId id="281" r:id="rId21"/>
    <p:sldId id="282" r:id="rId22"/>
    <p:sldId id="284" r:id="rId23"/>
    <p:sldId id="283" r:id="rId24"/>
    <p:sldId id="295" r:id="rId25"/>
    <p:sldId id="300" r:id="rId26"/>
    <p:sldId id="301" r:id="rId27"/>
  </p:sldIdLst>
  <p:sldSz cx="9144000" cy="6858000" type="screen4x3"/>
  <p:notesSz cx="6858000"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C5D7A707-F3D2-4576-BE80-CAF17B657E1D}" type="datetimeFigureOut">
              <a:rPr lang="hr-HR" smtClean="0"/>
              <a:t>5.11.2022.</a:t>
            </a:fld>
            <a:endParaRPr lang="hr-HR"/>
          </a:p>
        </p:txBody>
      </p:sp>
      <p:sp>
        <p:nvSpPr>
          <p:cNvPr id="4" name="Rezervirano mjesto slike slajda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0F4BF160-4870-43AF-B74B-E696954CA190}" type="slidenum">
              <a:rPr lang="hr-HR" smtClean="0"/>
              <a:t>‹#›</a:t>
            </a:fld>
            <a:endParaRPr lang="hr-HR"/>
          </a:p>
        </p:txBody>
      </p:sp>
    </p:spTree>
    <p:extLst>
      <p:ext uri="{BB962C8B-B14F-4D97-AF65-F5344CB8AC3E}">
        <p14:creationId xmlns:p14="http://schemas.microsoft.com/office/powerpoint/2010/main" val="2570624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0F4BF160-4870-43AF-B74B-E696954CA190}" type="slidenum">
              <a:rPr lang="hr-HR" smtClean="0"/>
              <a:t>8</a:t>
            </a:fld>
            <a:endParaRPr lang="hr-HR"/>
          </a:p>
        </p:txBody>
      </p:sp>
    </p:spTree>
    <p:extLst>
      <p:ext uri="{BB962C8B-B14F-4D97-AF65-F5344CB8AC3E}">
        <p14:creationId xmlns:p14="http://schemas.microsoft.com/office/powerpoint/2010/main" val="3942686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Uredite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p>
        </p:txBody>
      </p:sp>
      <p:sp>
        <p:nvSpPr>
          <p:cNvPr id="4" name="Rezervirano mjesto datuma 3"/>
          <p:cNvSpPr>
            <a:spLocks noGrp="1"/>
          </p:cNvSpPr>
          <p:nvPr>
            <p:ph type="dt" sz="half" idx="10"/>
          </p:nvPr>
        </p:nvSpPr>
        <p:spPr/>
        <p:txBody>
          <a:bodyPr/>
          <a:lstStyle/>
          <a:p>
            <a:fld id="{F8F9ED1D-2594-48F3-9DB2-43B3FE85D773}" type="datetime1">
              <a:rPr lang="hr-HR" smtClean="0"/>
              <a:t>5.11.2022.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84567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C3A96E76-FEA3-4350-A508-A39717EBAC04}" type="datetime1">
              <a:rPr lang="hr-HR" smtClean="0"/>
              <a:t>5.11.2022.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219797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164CE46A-D961-4726-BB79-A1E906A54676}" type="datetime1">
              <a:rPr lang="hr-HR" smtClean="0"/>
              <a:t>5.11.2022.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422839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0F4F1B4-7A2A-4EC3-A0B7-21F31F47CCCF}" type="datetime1">
              <a:rPr lang="hr-HR" smtClean="0"/>
              <a:t>5.11.2022.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334738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Uredite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99B30BDB-F4C2-4815-97CA-835D6EA3F4D7}" type="datetime1">
              <a:rPr lang="hr-HR" smtClean="0"/>
              <a:t>5.11.2022.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188784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7F1DDFD1-D7E3-4347-8F9A-A9E37819A451}" type="datetime1">
              <a:rPr lang="hr-HR" smtClean="0"/>
              <a:t>5.11.2022.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283298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Uredite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941F39E4-BC3C-4149-A5E5-9DACF993CD72}" type="datetime1">
              <a:rPr lang="hr-HR" smtClean="0"/>
              <a:t>5.11.2022.</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221189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33E976FB-CA25-4C94-A328-5A2A7E8D9173}" type="datetime1">
              <a:rPr lang="hr-HR" smtClean="0"/>
              <a:t>5.11.2022.</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86053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C1B68474-1C47-47B9-8170-04D1B1EF2B77}" type="datetime1">
              <a:rPr lang="hr-HR" smtClean="0"/>
              <a:t>5.11.2022.</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104896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CBF55FE2-4121-4625-99B4-E03F3AD86F18}" type="datetime1">
              <a:rPr lang="hr-HR" smtClean="0"/>
              <a:t>5.11.2022.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124628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4F319B8A-A1F3-45E1-9D5A-BE1204168C20}" type="datetime1">
              <a:rPr lang="hr-HR" smtClean="0"/>
              <a:t>5.11.2022.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50A8C6C-BABC-4F42-BDE6-C7E066D8AC72}" type="slidenum">
              <a:rPr lang="hr-HR" smtClean="0"/>
              <a:t>‹#›</a:t>
            </a:fld>
            <a:endParaRPr lang="hr-HR"/>
          </a:p>
        </p:txBody>
      </p:sp>
    </p:spTree>
    <p:extLst>
      <p:ext uri="{BB962C8B-B14F-4D97-AF65-F5344CB8AC3E}">
        <p14:creationId xmlns:p14="http://schemas.microsoft.com/office/powerpoint/2010/main" val="216108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9233F-EE20-469D-B74A-A727C0044298}" type="datetime1">
              <a:rPr lang="hr-HR" smtClean="0"/>
              <a:t>5.11.2022.</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A8C6C-BABC-4F42-BDE6-C7E066D8AC72}" type="slidenum">
              <a:rPr lang="hr-HR" smtClean="0"/>
              <a:t>‹#›</a:t>
            </a:fld>
            <a:endParaRPr lang="hr-HR"/>
          </a:p>
        </p:txBody>
      </p:sp>
    </p:spTree>
    <p:extLst>
      <p:ext uri="{BB962C8B-B14F-4D97-AF65-F5344CB8AC3E}">
        <p14:creationId xmlns:p14="http://schemas.microsoft.com/office/powerpoint/2010/main" val="252163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844824"/>
            <a:ext cx="8229600" cy="1872208"/>
          </a:xfrm>
        </p:spPr>
        <p:txBody>
          <a:bodyPr>
            <a:noAutofit/>
          </a:bodyPr>
          <a:lstStyle/>
          <a:p>
            <a:pPr algn="ctr">
              <a:lnSpc>
                <a:spcPct val="150000"/>
              </a:lnSpc>
              <a:spcAft>
                <a:spcPts val="800"/>
              </a:spcAft>
            </a:pPr>
            <a:r>
              <a:rPr lang="hr-HR" sz="3200" dirty="0">
                <a:effectLst/>
                <a:latin typeface="Arial" panose="020B0604020202020204" pitchFamily="34" charset="0"/>
                <a:ea typeface="Calibri" panose="020F0502020204030204" pitchFamily="34" charset="0"/>
                <a:cs typeface="Times New Roman" panose="02020603050405020304" pitchFamily="18" charset="0"/>
              </a:rPr>
              <a:t>UREDBA BRISEL </a:t>
            </a:r>
            <a:r>
              <a:rPr lang="hr-HR" sz="3200" dirty="0" err="1">
                <a:effectLst/>
                <a:latin typeface="Arial" panose="020B0604020202020204" pitchFamily="34" charset="0"/>
                <a:ea typeface="Calibri" panose="020F0502020204030204" pitchFamily="34" charset="0"/>
                <a:cs typeface="Times New Roman" panose="02020603050405020304" pitchFamily="18" charset="0"/>
              </a:rPr>
              <a:t>Ia</a:t>
            </a:r>
            <a:br>
              <a:rPr lang="hr-HR" sz="3200" dirty="0">
                <a:effectLst/>
                <a:latin typeface="Arial" panose="020B0604020202020204" pitchFamily="34" charset="0"/>
                <a:ea typeface="Calibri" panose="020F0502020204030204" pitchFamily="34" charset="0"/>
                <a:cs typeface="Times New Roman" panose="02020603050405020304" pitchFamily="18" charset="0"/>
              </a:rPr>
            </a:br>
            <a:r>
              <a:rPr lang="hr-HR" sz="3200" dirty="0">
                <a:effectLst/>
                <a:latin typeface="Arial" panose="020B0604020202020204" pitchFamily="34" charset="0"/>
                <a:ea typeface="Calibri" panose="020F0502020204030204" pitchFamily="34" charset="0"/>
                <a:cs typeface="Times New Roman" panose="02020603050405020304" pitchFamily="18" charset="0"/>
              </a:rPr>
              <a:t>NADLEŽNOST KROZ PRAKSU SUDA EU</a:t>
            </a:r>
            <a:endParaRPr lang="hr-H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zervirano mjesto sadržaja 2"/>
          <p:cNvSpPr>
            <a:spLocks noGrp="1"/>
          </p:cNvSpPr>
          <p:nvPr>
            <p:ph idx="1"/>
          </p:nvPr>
        </p:nvSpPr>
        <p:spPr>
          <a:xfrm>
            <a:off x="4499870" y="4658792"/>
            <a:ext cx="4258816" cy="968971"/>
          </a:xfrm>
        </p:spPr>
        <p:txBody>
          <a:bodyPr>
            <a:normAutofit/>
          </a:bodyPr>
          <a:lstStyle/>
          <a:p>
            <a:pPr marL="0" indent="0">
              <a:buNone/>
            </a:pPr>
            <a:r>
              <a:rPr lang="hr-HR" dirty="0">
                <a:latin typeface="Arial" panose="020B0604020202020204" pitchFamily="34" charset="0"/>
                <a:cs typeface="Arial" panose="020B0604020202020204" pitchFamily="34" charset="0"/>
              </a:rPr>
              <a:t>mr. sc. Maja Josipović</a:t>
            </a:r>
          </a:p>
          <a:p>
            <a:endParaRPr lang="hr-HR" dirty="0"/>
          </a:p>
        </p:txBody>
      </p:sp>
      <p:sp>
        <p:nvSpPr>
          <p:cNvPr id="4" name="Rezervirano mjesto broja slajda 3"/>
          <p:cNvSpPr>
            <a:spLocks noGrp="1"/>
          </p:cNvSpPr>
          <p:nvPr>
            <p:ph type="sldNum" sz="quarter" idx="12"/>
          </p:nvPr>
        </p:nvSpPr>
        <p:spPr/>
        <p:txBody>
          <a:bodyPr/>
          <a:lstStyle/>
          <a:p>
            <a:fld id="{750A8C6C-BABC-4F42-BDE6-C7E066D8AC72}" type="slidenum">
              <a:rPr lang="hr-HR" smtClean="0"/>
              <a:t>1</a:t>
            </a:fld>
            <a:endParaRPr lang="hr-HR"/>
          </a:p>
        </p:txBody>
      </p:sp>
      <p:pic>
        <p:nvPicPr>
          <p:cNvPr id="1026" name="Slika 2" descr="flag_yellow_hi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49" y="5857278"/>
            <a:ext cx="9048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Slika 5" descr="Bez naslo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5474" y="5738812"/>
            <a:ext cx="1819275" cy="8001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39552" y="4668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6" name="Rectangle 4"/>
          <p:cNvSpPr>
            <a:spLocks noChangeArrowheads="1"/>
          </p:cNvSpPr>
          <p:nvPr/>
        </p:nvSpPr>
        <p:spPr bwMode="auto">
          <a:xfrm>
            <a:off x="539552" y="6526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hr-HR" altLang="sr-Latn-RS" sz="1800" b="0" i="0" u="none" strike="noStrike" cap="none" normalizeH="0" baseline="0">
              <a:ln>
                <a:noFill/>
              </a:ln>
              <a:solidFill>
                <a:schemeClr val="tx1"/>
              </a:solidFill>
              <a:effectLst/>
              <a:latin typeface="Arial" panose="020B0604020202020204" pitchFamily="34" charset="0"/>
            </a:endParaRPr>
          </a:p>
        </p:txBody>
      </p:sp>
      <p:pic>
        <p:nvPicPr>
          <p:cNvPr id="9" name="Slika 8"/>
          <p:cNvPicPr/>
          <p:nvPr/>
        </p:nvPicPr>
        <p:blipFill>
          <a:blip r:embed="rId4">
            <a:extLst>
              <a:ext uri="{28A0092B-C50C-407E-A947-70E740481C1C}">
                <a14:useLocalDpi xmlns:a14="http://schemas.microsoft.com/office/drawing/2010/main" val="0"/>
              </a:ext>
            </a:extLst>
          </a:blip>
          <a:srcRect/>
          <a:stretch>
            <a:fillRect/>
          </a:stretch>
        </p:blipFill>
        <p:spPr bwMode="auto">
          <a:xfrm>
            <a:off x="6228184" y="5838227"/>
            <a:ext cx="2097658" cy="638175"/>
          </a:xfrm>
          <a:prstGeom prst="rect">
            <a:avLst/>
          </a:prstGeom>
          <a:noFill/>
          <a:ln>
            <a:noFill/>
          </a:ln>
        </p:spPr>
      </p:pic>
    </p:spTree>
    <p:extLst>
      <p:ext uri="{BB962C8B-B14F-4D97-AF65-F5344CB8AC3E}">
        <p14:creationId xmlns:p14="http://schemas.microsoft.com/office/powerpoint/2010/main" val="1998849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p:nvPr>
        </p:nvSpPr>
        <p:spPr>
          <a:xfrm>
            <a:off x="179388" y="0"/>
            <a:ext cx="8964612" cy="620713"/>
          </a:xfrm>
        </p:spPr>
        <p:txBody>
          <a:bodyPr>
            <a:normAutofit fontScale="90000"/>
          </a:bodyPr>
          <a:lstStyle/>
          <a:p>
            <a:pPr eaLnBrk="1" fontAlgn="auto" hangingPunct="1">
              <a:spcAft>
                <a:spcPts val="0"/>
              </a:spcAft>
              <a:defRPr/>
            </a:pPr>
            <a:br>
              <a:rPr lang="hr-HR" sz="3200" dirty="0">
                <a:solidFill>
                  <a:srgbClr val="FF0000"/>
                </a:solidFill>
              </a:rPr>
            </a:br>
            <a:br>
              <a:rPr lang="hr-HR" sz="3200" dirty="0">
                <a:solidFill>
                  <a:srgbClr val="FF0000"/>
                </a:solidFill>
              </a:rPr>
            </a:br>
            <a:br>
              <a:rPr lang="hr-HR" sz="2800" dirty="0"/>
            </a:br>
            <a:endParaRPr lang="hr-HR" dirty="0">
              <a:solidFill>
                <a:srgbClr val="FF0000"/>
              </a:solidFill>
            </a:endParaRPr>
          </a:p>
        </p:txBody>
      </p:sp>
      <p:sp>
        <p:nvSpPr>
          <p:cNvPr id="54275" name="Rectangle 8"/>
          <p:cNvSpPr>
            <a:spLocks noGrp="1" noChangeArrowheads="1"/>
          </p:cNvSpPr>
          <p:nvPr>
            <p:ph idx="1"/>
          </p:nvPr>
        </p:nvSpPr>
        <p:spPr>
          <a:xfrm>
            <a:off x="179388" y="136525"/>
            <a:ext cx="8641084" cy="6388819"/>
          </a:xfrm>
        </p:spPr>
        <p:txBody>
          <a:bodyPr>
            <a:noAutofit/>
          </a:bodyPr>
          <a:lstStyle/>
          <a:p>
            <a:pPr marL="0" lvl="0" indent="0" algn="just">
              <a:spcAft>
                <a:spcPts val="800"/>
              </a:spcAft>
              <a:buNone/>
            </a:pPr>
            <a:r>
              <a:rPr lang="hr-HR" sz="2400" dirty="0">
                <a:effectLst/>
                <a:latin typeface="Arial" panose="020B0604020202020204" pitchFamily="34" charset="0"/>
                <a:ea typeface="Calibri" panose="020F0502020204030204" pitchFamily="34" charset="0"/>
                <a:cs typeface="Arial" panose="020B0604020202020204" pitchFamily="34" charset="0"/>
              </a:rPr>
              <a:t>POJAM POTROŠAČA KOJI DJELUJE IZVAN PROFESIONALNE DJELATNOSTI</a:t>
            </a:r>
          </a:p>
          <a:p>
            <a:pPr marL="0" lvl="0" indent="0" algn="just">
              <a:lnSpc>
                <a:spcPct val="150000"/>
              </a:lnSpc>
              <a:spcAft>
                <a:spcPts val="800"/>
              </a:spcAft>
              <a:buNone/>
            </a:pPr>
            <a:r>
              <a:rPr lang="hr-HR" sz="2200" dirty="0">
                <a:effectLst/>
                <a:latin typeface="Arial" panose="020B0604020202020204" pitchFamily="34" charset="0"/>
                <a:ea typeface="Calibri" panose="020F0502020204030204" pitchFamily="34" charset="0"/>
                <a:cs typeface="Times New Roman" panose="02020603050405020304" pitchFamily="18" charset="0"/>
              </a:rPr>
              <a:t>Usko tumačiti-gleda se položaj osobe u određenom ugovoru u svezi s prirodom i svrhom ugovora, pri čemu se ne gleda subjektivni položaj te osobe </a:t>
            </a:r>
          </a:p>
          <a:p>
            <a:pPr marL="0" lvl="0" indent="0" algn="just">
              <a:lnSpc>
                <a:spcPct val="150000"/>
              </a:lnSpc>
              <a:spcAft>
                <a:spcPts val="800"/>
              </a:spcAft>
              <a:buNone/>
            </a:pPr>
            <a:r>
              <a:rPr lang="hr-HR" sz="2200" dirty="0">
                <a:effectLst/>
                <a:latin typeface="Arial" panose="020B0604020202020204" pitchFamily="34" charset="0"/>
                <a:ea typeface="Calibri" panose="020F0502020204030204" pitchFamily="34" charset="0"/>
                <a:cs typeface="Times New Roman" panose="02020603050405020304" pitchFamily="18" charset="0"/>
              </a:rPr>
              <a:t>- potrošački ugovori- oni sklopljeni samo izvan svake profesionalne djelatnosti ili svrhe i neovisno o njoj- cilj im je zadovoljiti privatne potrošačke potrebe pojedinaca </a:t>
            </a:r>
          </a:p>
          <a:p>
            <a:pPr lvl="0" algn="just">
              <a:lnSpc>
                <a:spcPct val="150000"/>
              </a:lnSpc>
              <a:spcAft>
                <a:spcPts val="800"/>
              </a:spcAft>
              <a:buFontTx/>
              <a:buChar char="-"/>
            </a:pPr>
            <a:r>
              <a:rPr lang="hr-HR" sz="2200" dirty="0">
                <a:effectLst/>
                <a:latin typeface="Arial" panose="020B0604020202020204" pitchFamily="34" charset="0"/>
                <a:ea typeface="Calibri" panose="020F0502020204030204" pitchFamily="34" charset="0"/>
                <a:cs typeface="Times New Roman" panose="02020603050405020304" pitchFamily="18" charset="0"/>
              </a:rPr>
              <a:t>bitno da je jedan ugovorna strana potrošač (slabija strana)</a:t>
            </a:r>
          </a:p>
          <a:p>
            <a:pPr marL="0" lvl="0" indent="0" algn="just">
              <a:lnSpc>
                <a:spcPct val="150000"/>
              </a:lnSpc>
              <a:spcAft>
                <a:spcPts val="800"/>
              </a:spcAft>
              <a:buNone/>
            </a:pPr>
            <a:endParaRPr lang="hr-HR" sz="2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Rezervirano mjesto broja slajda 1"/>
          <p:cNvSpPr>
            <a:spLocks noGrp="1"/>
          </p:cNvSpPr>
          <p:nvPr>
            <p:ph type="sldNum" sz="quarter" idx="12"/>
          </p:nvPr>
        </p:nvSpPr>
        <p:spPr/>
        <p:txBody>
          <a:bodyPr/>
          <a:lstStyle/>
          <a:p>
            <a:fld id="{750A8C6C-BABC-4F42-BDE6-C7E066D8AC72}" type="slidenum">
              <a:rPr lang="hr-HR" smtClean="0"/>
              <a:t>10</a:t>
            </a:fld>
            <a:endParaRPr lang="hr-HR"/>
          </a:p>
        </p:txBody>
      </p:sp>
    </p:spTree>
    <p:extLst>
      <p:ext uri="{BB962C8B-B14F-4D97-AF65-F5344CB8AC3E}">
        <p14:creationId xmlns:p14="http://schemas.microsoft.com/office/powerpoint/2010/main" val="2294720464"/>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noAutofit/>
          </a:bodyPr>
          <a:lstStyle/>
          <a:p>
            <a:pPr marL="0" lvl="0" indent="0" algn="just">
              <a:spcBef>
                <a:spcPts val="600"/>
              </a:spcBef>
              <a:spcAft>
                <a:spcPts val="600"/>
              </a:spcAft>
              <a:buNone/>
            </a:pPr>
            <a:r>
              <a:rPr lang="hr-HR" sz="2400" dirty="0">
                <a:effectLst/>
                <a:latin typeface="Arial" panose="020B0604020202020204" pitchFamily="34" charset="0"/>
                <a:ea typeface="Calibri" panose="020F0502020204030204" pitchFamily="34" charset="0"/>
                <a:cs typeface="Arial" panose="020B0604020202020204" pitchFamily="34" charset="0"/>
              </a:rPr>
              <a:t>PRIMJERI POTROŠAČKIH UGOVORA </a:t>
            </a:r>
          </a:p>
          <a:p>
            <a:pPr algn="just">
              <a:spcBef>
                <a:spcPts val="600"/>
              </a:spcBef>
              <a:spcAft>
                <a:spcPts val="600"/>
              </a:spcAft>
            </a:pPr>
            <a:r>
              <a:rPr lang="hr-HR" sz="2000" dirty="0">
                <a:effectLst/>
                <a:latin typeface="Arial" panose="020B0604020202020204" pitchFamily="34" charset="0"/>
                <a:ea typeface="Calibri" panose="020F0502020204030204" pitchFamily="34" charset="0"/>
                <a:cs typeface="Arial" panose="020B0604020202020204" pitchFamily="34" charset="0"/>
              </a:rPr>
              <a:t>ugovor sklopljen između fizičke osobe i financijskog društva u svrhu trgovanja financijskim instrumentima npr. financijski ugovori za razlike prilikom izvršavanja transakcija posredstvom tog društva (transakcije povodom špekulacija o razlici u cijeni nafte i sl.)- bitno je procijeniti je li sklapanje takvog ugovora obuhvaćeno profesionalnom djelatnošću osobe koja ga sklapa (nije relevantno je li navedena osoba izvršila veliki broj transakcija u relativnom kratkom razdoblju, je li uložila u te transakcije velike iznose, stručnost osobe u području financijskih instrumenata ili njezino aktivno postupanje, a posebno ne utječe je li ta osoba spada pod definiciju malog ulagatelja)</a:t>
            </a:r>
          </a:p>
          <a:p>
            <a:pPr marL="0" indent="0" algn="just">
              <a:spcBef>
                <a:spcPts val="600"/>
              </a:spcBef>
              <a:spcAft>
                <a:spcPts val="600"/>
              </a:spcAft>
              <a:buNone/>
            </a:pPr>
            <a:r>
              <a:rPr lang="hr-HR" sz="2000" dirty="0">
                <a:latin typeface="Arial" panose="020B0604020202020204" pitchFamily="34" charset="0"/>
                <a:ea typeface="Calibri" panose="020F0502020204030204" pitchFamily="34" charset="0"/>
                <a:cs typeface="Arial" panose="020B0604020202020204" pitchFamily="34" charset="0"/>
              </a:rPr>
              <a:t>(C-208/18 </a:t>
            </a:r>
            <a:r>
              <a:rPr lang="hr-HR" sz="2000" dirty="0" err="1">
                <a:latin typeface="Arial" panose="020B0604020202020204" pitchFamily="34" charset="0"/>
                <a:ea typeface="Calibri" panose="020F0502020204030204" pitchFamily="34" charset="0"/>
                <a:cs typeface="Arial" panose="020B0604020202020204" pitchFamily="34" charset="0"/>
              </a:rPr>
              <a:t>Petruchová</a:t>
            </a:r>
            <a:r>
              <a:rPr lang="hr-HR" sz="2000" dirty="0">
                <a:latin typeface="Arial" panose="020B0604020202020204" pitchFamily="34" charset="0"/>
                <a:ea typeface="Calibri" panose="020F0502020204030204" pitchFamily="34" charset="0"/>
                <a:cs typeface="Arial" panose="020B0604020202020204" pitchFamily="34" charset="0"/>
              </a:rPr>
              <a:t>) </a:t>
            </a:r>
            <a:r>
              <a:rPr lang="hr-HR" sz="2000" dirty="0">
                <a:effectLst/>
                <a:latin typeface="Arial" panose="020B0604020202020204" pitchFamily="34" charset="0"/>
                <a:ea typeface="Calibri" panose="020F0502020204030204" pitchFamily="34" charset="0"/>
                <a:cs typeface="Arial" panose="020B0604020202020204" pitchFamily="34" charset="0"/>
              </a:rPr>
              <a:t>studentica sklopila ugovor s brokerskom kućom radi davanja naloga za kupnju i prodaju valuta radi ostvarivanja zarade na razlici između kupovnog i prodajnog tečaja </a:t>
            </a:r>
          </a:p>
          <a:p>
            <a:pPr marL="0" indent="0" algn="just">
              <a:spcBef>
                <a:spcPts val="600"/>
              </a:spcBef>
              <a:spcAft>
                <a:spcPts val="600"/>
              </a:spcAft>
              <a:buNone/>
            </a:pPr>
            <a:r>
              <a:rPr lang="hr-HR" sz="2000" dirty="0">
                <a:latin typeface="Arial" panose="020B0604020202020204" pitchFamily="34" charset="0"/>
                <a:ea typeface="Calibri" panose="020F0502020204030204" pitchFamily="34" charset="0"/>
                <a:cs typeface="Arial" panose="020B0604020202020204" pitchFamily="34" charset="0"/>
              </a:rPr>
              <a:t>C-774/19 A.B, B.B/Personal Exchange International </a:t>
            </a:r>
            <a:r>
              <a:rPr lang="hr-HR" sz="2000" dirty="0" err="1">
                <a:latin typeface="Arial" panose="020B0604020202020204" pitchFamily="34" charset="0"/>
                <a:ea typeface="Calibri" panose="020F0502020204030204" pitchFamily="34" charset="0"/>
                <a:cs typeface="Arial" panose="020B0604020202020204" pitchFamily="34" charset="0"/>
              </a:rPr>
              <a:t>Limited</a:t>
            </a:r>
            <a:r>
              <a:rPr lang="hr-HR" sz="2000" dirty="0">
                <a:latin typeface="Arial" panose="020B0604020202020204" pitchFamily="34" charset="0"/>
                <a:ea typeface="Calibri" panose="020F0502020204030204" pitchFamily="34" charset="0"/>
                <a:cs typeface="Arial" panose="020B0604020202020204" pitchFamily="34" charset="0"/>
              </a:rPr>
              <a:t> -</a:t>
            </a:r>
            <a:r>
              <a:rPr lang="hr-HR" sz="2000" dirty="0">
                <a:effectLst/>
                <a:latin typeface="Arial" panose="020B0604020202020204" pitchFamily="34" charset="0"/>
                <a:ea typeface="Calibri" panose="020F0502020204030204" pitchFamily="34" charset="0"/>
                <a:cs typeface="Arial" panose="020B0604020202020204" pitchFamily="34" charset="0"/>
              </a:rPr>
              <a:t>ugovor između osobe i društva o igranju internetskog pokera (visina osvojenih iznosa ne utječe na svojstvo potrošačkog ugovora kao ni okolnost znanja koje osoba posjeduje, ni redovitosti igranja</a:t>
            </a:r>
          </a:p>
          <a:p>
            <a:pPr marL="0" lvl="0" indent="0">
              <a:lnSpc>
                <a:spcPct val="150000"/>
              </a:lnSpc>
              <a:spcBef>
                <a:spcPts val="600"/>
              </a:spcBef>
              <a:spcAft>
                <a:spcPts val="600"/>
              </a:spcAft>
              <a:buNone/>
            </a:pPr>
            <a:endParaRPr lang="hr-HR"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zervirano mjesto broja slajda 3"/>
          <p:cNvSpPr>
            <a:spLocks noGrp="1"/>
          </p:cNvSpPr>
          <p:nvPr>
            <p:ph type="sldNum" sz="quarter" idx="12"/>
          </p:nvPr>
        </p:nvSpPr>
        <p:spPr/>
        <p:txBody>
          <a:bodyPr/>
          <a:lstStyle/>
          <a:p>
            <a:fld id="{750A8C6C-BABC-4F42-BDE6-C7E066D8AC72}" type="slidenum">
              <a:rPr lang="hr-HR" smtClean="0"/>
              <a:t>11</a:t>
            </a:fld>
            <a:endParaRPr lang="hr-HR"/>
          </a:p>
        </p:txBody>
      </p:sp>
    </p:spTree>
    <p:extLst>
      <p:ext uri="{BB962C8B-B14F-4D97-AF65-F5344CB8AC3E}">
        <p14:creationId xmlns:p14="http://schemas.microsoft.com/office/powerpoint/2010/main" val="299120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188640"/>
            <a:ext cx="8229600" cy="6336704"/>
          </a:xfrm>
        </p:spPr>
        <p:txBody>
          <a:bodyPr>
            <a:normAutofit fontScale="92500"/>
          </a:bodyPr>
          <a:lstStyle/>
          <a:p>
            <a:pPr marL="0" indent="0" algn="just">
              <a:lnSpc>
                <a:spcPct val="106000"/>
              </a:lnSpc>
              <a:spcAft>
                <a:spcPts val="800"/>
              </a:spcAft>
              <a:buNone/>
            </a:pPr>
            <a:r>
              <a:rPr lang="hr-HR" sz="2600" dirty="0">
                <a:latin typeface="Arial" panose="020B0604020202020204" pitchFamily="34" charset="0"/>
                <a:ea typeface="Calibri" panose="020F0502020204030204" pitchFamily="34" charset="0"/>
                <a:cs typeface="Times New Roman" panose="02020603050405020304" pitchFamily="18" charset="0"/>
              </a:rPr>
              <a:t>DVOJNI UGOVORI</a:t>
            </a:r>
          </a:p>
          <a:p>
            <a:pPr marL="0" indent="0" algn="just">
              <a:lnSpc>
                <a:spcPct val="106000"/>
              </a:lnSpc>
              <a:spcAft>
                <a:spcPts val="800"/>
              </a:spcAft>
              <a:buNone/>
            </a:pPr>
            <a:r>
              <a:rPr lang="hr-HR" sz="2200" dirty="0">
                <a:latin typeface="Arial" panose="020B0604020202020204" pitchFamily="34" charset="0"/>
                <a:ea typeface="Calibri" panose="020F0502020204030204" pitchFamily="34" charset="0"/>
                <a:cs typeface="Times New Roman" panose="02020603050405020304" pitchFamily="18" charset="0"/>
              </a:rPr>
              <a:t>Ugovori sklopljeni s jedne strane unutar profesionalne djelatnosti/svrhe, ali i radi zadovoljenja privatne potrošačke potrebe pojedinaca</a:t>
            </a:r>
          </a:p>
          <a:p>
            <a:pPr marL="0" indent="0" algn="just">
              <a:lnSpc>
                <a:spcPct val="106000"/>
              </a:lnSpc>
              <a:spcAft>
                <a:spcPts val="800"/>
              </a:spcAft>
              <a:buNone/>
            </a:pPr>
            <a:r>
              <a:rPr lang="hr-HR" sz="2200" dirty="0">
                <a:latin typeface="Arial" panose="020B0604020202020204" pitchFamily="34" charset="0"/>
                <a:ea typeface="Calibri" panose="020F0502020204030204" pitchFamily="34" charset="0"/>
                <a:cs typeface="Times New Roman" panose="02020603050405020304" pitchFamily="18" charset="0"/>
              </a:rPr>
              <a:t>C-630/17 </a:t>
            </a:r>
            <a:r>
              <a:rPr lang="hr-HR" sz="2200" dirty="0" err="1">
                <a:latin typeface="Arial" panose="020B0604020202020204" pitchFamily="34" charset="0"/>
                <a:ea typeface="Calibri" panose="020F0502020204030204" pitchFamily="34" charset="0"/>
                <a:cs typeface="Times New Roman" panose="02020603050405020304" pitchFamily="18" charset="0"/>
              </a:rPr>
              <a:t>Milivojević</a:t>
            </a:r>
            <a:r>
              <a:rPr lang="hr-HR" sz="2200" dirty="0">
                <a:latin typeface="Arial" panose="020B0604020202020204" pitchFamily="34" charset="0"/>
                <a:ea typeface="Calibri" panose="020F0502020204030204" pitchFamily="34" charset="0"/>
                <a:cs typeface="Times New Roman" panose="02020603050405020304" pitchFamily="18" charset="0"/>
              </a:rPr>
              <a:t> - treba procijeniti je li veza između ugovora i profesionalne djelatnosti zanemariva u odnosu na činjenicu da je ugovor sklopljen u privatne svrhe </a:t>
            </a:r>
          </a:p>
          <a:p>
            <a:pPr algn="just">
              <a:lnSpc>
                <a:spcPct val="106000"/>
              </a:lnSpc>
              <a:spcAft>
                <a:spcPts val="800"/>
              </a:spcAft>
              <a:buFontTx/>
              <a:buChar char="-"/>
            </a:pPr>
            <a:r>
              <a:rPr lang="hr-HR" sz="2200" dirty="0">
                <a:latin typeface="Arial" panose="020B0604020202020204" pitchFamily="34" charset="0"/>
                <a:ea typeface="Calibri" panose="020F0502020204030204" pitchFamily="34" charset="0"/>
                <a:cs typeface="Times New Roman" panose="02020603050405020304" pitchFamily="18" charset="0"/>
              </a:rPr>
              <a:t>osoba je sklopila ugovor o kreditu kako bi obnovila svoju kuću, ali i radi uređenja apartmana u kući za iznajmljivanje, pri čemu se ipak ne isključuje da je dio zajma bio upotrijebljen u privatne svrhe</a:t>
            </a:r>
          </a:p>
          <a:p>
            <a:pPr algn="just">
              <a:lnSpc>
                <a:spcPct val="106000"/>
              </a:lnSpc>
              <a:spcAft>
                <a:spcPts val="800"/>
              </a:spcAft>
              <a:buFontTx/>
              <a:buChar char="-"/>
            </a:pPr>
            <a:r>
              <a:rPr lang="hr-HR" sz="2200" dirty="0">
                <a:latin typeface="Arial" panose="020B0604020202020204" pitchFamily="34" charset="0"/>
                <a:ea typeface="Calibri" panose="020F0502020204030204" pitchFamily="34" charset="0"/>
                <a:cs typeface="Times New Roman" panose="02020603050405020304" pitchFamily="18" charset="0"/>
              </a:rPr>
              <a:t>može smatrati da je potrošački ugovor samo ako je veza između tog ugovora i profesionalne djelatnosti pružanja usluga turističkog smještaja tako marginalna i zanemariva da je očito da je taj ugovor u biti bio sklopljen u privatne svrhe </a:t>
            </a:r>
          </a:p>
          <a:p>
            <a:pPr algn="just">
              <a:lnSpc>
                <a:spcPct val="106000"/>
              </a:lnSpc>
              <a:spcAft>
                <a:spcPts val="800"/>
              </a:spcAft>
              <a:buFontTx/>
              <a:buChar char="-"/>
            </a:pPr>
            <a:r>
              <a:rPr lang="hr-HR" sz="2200" dirty="0">
                <a:latin typeface="Arial" panose="020B0604020202020204" pitchFamily="34" charset="0"/>
                <a:ea typeface="Calibri" panose="020F0502020204030204" pitchFamily="34" charset="0"/>
                <a:cs typeface="Times New Roman" panose="02020603050405020304" pitchFamily="18" charset="0"/>
              </a:rPr>
              <a:t>treba provjeri kontekst transakcije za koju je taj ugovor sklopljen- uzeti u obzir ne samo sadržaj, prirodu i svrhu ugovora, nego i objektivne okolnosti koje su pratile njegovo sklapanje</a:t>
            </a:r>
          </a:p>
          <a:p>
            <a:endParaRPr lang="hr-HR" dirty="0"/>
          </a:p>
        </p:txBody>
      </p:sp>
      <p:sp>
        <p:nvSpPr>
          <p:cNvPr id="4" name="Rezervirano mjesto broja slajda 3"/>
          <p:cNvSpPr>
            <a:spLocks noGrp="1"/>
          </p:cNvSpPr>
          <p:nvPr>
            <p:ph type="sldNum" sz="quarter" idx="12"/>
          </p:nvPr>
        </p:nvSpPr>
        <p:spPr/>
        <p:txBody>
          <a:bodyPr/>
          <a:lstStyle/>
          <a:p>
            <a:fld id="{750A8C6C-BABC-4F42-BDE6-C7E066D8AC72}" type="slidenum">
              <a:rPr lang="hr-HR" smtClean="0"/>
              <a:t>12</a:t>
            </a:fld>
            <a:endParaRPr lang="hr-HR"/>
          </a:p>
        </p:txBody>
      </p:sp>
    </p:spTree>
    <p:extLst>
      <p:ext uri="{BB962C8B-B14F-4D97-AF65-F5344CB8AC3E}">
        <p14:creationId xmlns:p14="http://schemas.microsoft.com/office/powerpoint/2010/main" val="58486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normAutofit/>
          </a:bodyPr>
          <a:lstStyle/>
          <a:p>
            <a:pPr marL="0" indent="0" algn="just">
              <a:buNone/>
            </a:pPr>
            <a:r>
              <a:rPr lang="hr-HR" sz="2400" dirty="0">
                <a:effectLst/>
                <a:latin typeface="Arial" panose="020B0604020202020204" pitchFamily="34" charset="0"/>
                <a:ea typeface="Calibri" panose="020F0502020204030204" pitchFamily="34" charset="0"/>
              </a:rPr>
              <a:t>UGOVOR IZMEĐU POTROŠAČA I PRODAVATELJA ROBE ILI PRUŽATELJA USLUGE </a:t>
            </a:r>
          </a:p>
          <a:p>
            <a:pPr marL="0" indent="0" algn="just">
              <a:buNone/>
            </a:pPr>
            <a:endParaRPr lang="hr-HR" sz="2200" dirty="0">
              <a:latin typeface="Arial" panose="020B0604020202020204" pitchFamily="34" charset="0"/>
              <a:ea typeface="Calibri" panose="020F0502020204030204" pitchFamily="34" charset="0"/>
            </a:endParaRPr>
          </a:p>
          <a:p>
            <a:pPr algn="just"/>
            <a:r>
              <a:rPr lang="hr-HR" sz="2200" dirty="0">
                <a:effectLst/>
                <a:latin typeface="Arial" panose="020B0604020202020204" pitchFamily="34" charset="0"/>
                <a:ea typeface="Calibri" panose="020F0502020204030204" pitchFamily="34" charset="0"/>
              </a:rPr>
              <a:t>je li doista sklopljen ugovor između potrošača i prodavatelja robe ili pružatelja usluge</a:t>
            </a:r>
          </a:p>
          <a:p>
            <a:pPr algn="just"/>
            <a:r>
              <a:rPr lang="hr-HR" sz="2200" dirty="0">
                <a:effectLst/>
                <a:latin typeface="Arial" panose="020B0604020202020204" pitchFamily="34" charset="0"/>
                <a:ea typeface="Calibri" panose="020F0502020204030204" pitchFamily="34" charset="0"/>
              </a:rPr>
              <a:t>tužba potrošača zbog utvrđenja građanske odgovornosti prodavatelja robe ili pružatelja usluge vezano za povredu nekih predugovornih obveza u odnosu na potrošača </a:t>
            </a:r>
            <a:r>
              <a:rPr lang="hr-HR" sz="2200" dirty="0" err="1">
                <a:effectLst/>
                <a:latin typeface="Arial" panose="020B0604020202020204" pitchFamily="34" charset="0"/>
                <a:ea typeface="Calibri" panose="020F0502020204030204" pitchFamily="34" charset="0"/>
              </a:rPr>
              <a:t>suugovaratelja</a:t>
            </a:r>
            <a:r>
              <a:rPr lang="hr-HR" sz="2200" dirty="0">
                <a:latin typeface="Arial" panose="020B0604020202020204" pitchFamily="34" charset="0"/>
                <a:ea typeface="Calibri" panose="020F0502020204030204" pitchFamily="34" charset="0"/>
              </a:rPr>
              <a:t>- </a:t>
            </a:r>
            <a:r>
              <a:rPr lang="hr-HR" sz="2200" dirty="0">
                <a:effectLst/>
                <a:latin typeface="Arial" panose="020B0604020202020204" pitchFamily="34" charset="0"/>
                <a:ea typeface="Calibri" panose="020F0502020204030204" pitchFamily="34" charset="0"/>
              </a:rPr>
              <a:t>samo ako je tužba neodvojivo povezana s ugovorom koji je potrošač stvarno sklopio s prodavateljem robe ili pružateljem usluga za razliku od tužbe koju potrošač pokreće protiv prodavatelja robe odnosno pružatelja usluge za </a:t>
            </a:r>
            <a:r>
              <a:rPr lang="hr-HR" sz="2200" dirty="0" err="1">
                <a:effectLst/>
                <a:latin typeface="Arial" panose="020B0604020202020204" pitchFamily="34" charset="0"/>
                <a:ea typeface="Calibri" panose="020F0502020204030204" pitchFamily="34" charset="0"/>
              </a:rPr>
              <a:t>izvanugovornu</a:t>
            </a:r>
            <a:r>
              <a:rPr lang="hr-HR" sz="2200" dirty="0">
                <a:effectLst/>
                <a:latin typeface="Arial" panose="020B0604020202020204" pitchFamily="34" charset="0"/>
                <a:ea typeface="Calibri" panose="020F0502020204030204" pitchFamily="34" charset="0"/>
              </a:rPr>
              <a:t> odgovornost</a:t>
            </a:r>
          </a:p>
          <a:p>
            <a:pPr marL="0" indent="0" algn="just">
              <a:buNone/>
            </a:pPr>
            <a:r>
              <a:rPr lang="hr-HR" sz="2200" dirty="0">
                <a:latin typeface="Arial" panose="020B0604020202020204" pitchFamily="34" charset="0"/>
              </a:rPr>
              <a:t>    (C-500/18 AU/</a:t>
            </a:r>
            <a:r>
              <a:rPr lang="hr-HR" sz="2200" dirty="0" err="1">
                <a:latin typeface="Arial" panose="020B0604020202020204" pitchFamily="34" charset="0"/>
              </a:rPr>
              <a:t>Realiantco</a:t>
            </a:r>
            <a:r>
              <a:rPr lang="hr-HR" sz="2200" dirty="0">
                <a:latin typeface="Arial" panose="020B0604020202020204" pitchFamily="34" charset="0"/>
              </a:rPr>
              <a:t> </a:t>
            </a:r>
            <a:r>
              <a:rPr lang="hr-HR" sz="2200" dirty="0" err="1">
                <a:latin typeface="Arial" panose="020B0604020202020204" pitchFamily="34" charset="0"/>
              </a:rPr>
              <a:t>Investments</a:t>
            </a:r>
            <a:r>
              <a:rPr lang="hr-HR" sz="2200" dirty="0">
                <a:latin typeface="Arial" panose="020B0604020202020204" pitchFamily="34" charset="0"/>
              </a:rPr>
              <a:t>)</a:t>
            </a:r>
            <a:endParaRPr lang="hr-HR" sz="2200" dirty="0"/>
          </a:p>
        </p:txBody>
      </p:sp>
      <p:sp>
        <p:nvSpPr>
          <p:cNvPr id="4" name="Rezervirano mjesto broja slajda 3"/>
          <p:cNvSpPr>
            <a:spLocks noGrp="1"/>
          </p:cNvSpPr>
          <p:nvPr>
            <p:ph type="sldNum" sz="quarter" idx="12"/>
          </p:nvPr>
        </p:nvSpPr>
        <p:spPr/>
        <p:txBody>
          <a:bodyPr/>
          <a:lstStyle/>
          <a:p>
            <a:fld id="{750A8C6C-BABC-4F42-BDE6-C7E066D8AC72}" type="slidenum">
              <a:rPr lang="hr-HR" smtClean="0"/>
              <a:t>13</a:t>
            </a:fld>
            <a:endParaRPr lang="hr-HR"/>
          </a:p>
        </p:txBody>
      </p:sp>
    </p:spTree>
    <p:extLst>
      <p:ext uri="{BB962C8B-B14F-4D97-AF65-F5344CB8AC3E}">
        <p14:creationId xmlns:p14="http://schemas.microsoft.com/office/powerpoint/2010/main" val="1673721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29B7E1FE-59B8-4470-B2A9-14FC8299DC86}"/>
              </a:ext>
            </a:extLst>
          </p:cNvPr>
          <p:cNvSpPr>
            <a:spLocks noGrp="1"/>
          </p:cNvSpPr>
          <p:nvPr>
            <p:ph idx="1"/>
          </p:nvPr>
        </p:nvSpPr>
        <p:spPr>
          <a:xfrm>
            <a:off x="107504" y="260647"/>
            <a:ext cx="8856984" cy="6460827"/>
          </a:xfrm>
        </p:spPr>
        <p:txBody>
          <a:bodyPr>
            <a:noAutofit/>
          </a:bodyPr>
          <a:lstStyle/>
          <a:p>
            <a:pPr marL="0" indent="0">
              <a:buNone/>
            </a:pPr>
            <a:r>
              <a:rPr lang="hr-HR" sz="2000" dirty="0">
                <a:latin typeface="Arial" panose="020B0604020202020204" pitchFamily="34" charset="0"/>
                <a:cs typeface="Arial" panose="020B0604020202020204" pitchFamily="34" charset="0"/>
              </a:rPr>
              <a:t>NADLEŽNOSTI U STVARIMA POVEZANIM S DELIKTIMA ILI KVAZIDELIKTIMA</a:t>
            </a:r>
          </a:p>
          <a:p>
            <a:pPr marL="0" indent="0">
              <a:buNone/>
            </a:pPr>
            <a:endParaRPr lang="hr-HR" sz="2000" dirty="0">
              <a:latin typeface="Arial" panose="020B0604020202020204" pitchFamily="34" charset="0"/>
              <a:cs typeface="Arial" panose="020B0604020202020204" pitchFamily="34" charset="0"/>
            </a:endParaRPr>
          </a:p>
          <a:p>
            <a:r>
              <a:rPr lang="hr-HR" sz="2000" dirty="0">
                <a:latin typeface="Arial" panose="020B0604020202020204" pitchFamily="34" charset="0"/>
                <a:cs typeface="Arial" panose="020B0604020202020204" pitchFamily="34" charset="0"/>
              </a:rPr>
              <a:t>nadležnost suda - prema mjestu u kojem je nastala ili može nastati štetna radnja</a:t>
            </a:r>
          </a:p>
          <a:p>
            <a:r>
              <a:rPr lang="hr-HR" sz="2000" dirty="0">
                <a:latin typeface="Arial" panose="020B0604020202020204" pitchFamily="34" charset="0"/>
                <a:cs typeface="Arial" panose="020B0604020202020204" pitchFamily="34" charset="0"/>
              </a:rPr>
              <a:t>postojanje posebno bliske veze između mjesta spora i mjesta suda </a:t>
            </a:r>
          </a:p>
          <a:p>
            <a:r>
              <a:rPr lang="hr-HR" sz="2000" dirty="0">
                <a:latin typeface="Arial" panose="020B0604020202020204" pitchFamily="34" charset="0"/>
                <a:cs typeface="Arial" panose="020B0604020202020204" pitchFamily="34" charset="0"/>
              </a:rPr>
              <a:t>opravdana je nadležnost tih sudovima radi dobrog sudovanja i </a:t>
            </a:r>
            <a:r>
              <a:rPr lang="hr-HR" sz="2000" dirty="0" err="1">
                <a:latin typeface="Arial" panose="020B0604020202020204" pitchFamily="34" charset="0"/>
                <a:cs typeface="Arial" panose="020B0604020202020204" pitchFamily="34" charset="0"/>
              </a:rPr>
              <a:t>postupovne</a:t>
            </a:r>
            <a:r>
              <a:rPr lang="hr-HR" sz="2000" dirty="0">
                <a:latin typeface="Arial" panose="020B0604020202020204" pitchFamily="34" charset="0"/>
                <a:cs typeface="Arial" panose="020B0604020202020204" pitchFamily="34" charset="0"/>
              </a:rPr>
              <a:t> ekonomije posebice zbog blizine spora i radi lakšeg izvođenja dokaza </a:t>
            </a:r>
          </a:p>
          <a:p>
            <a:pPr marL="0" indent="0">
              <a:buNone/>
            </a:pPr>
            <a:endParaRPr lang="hr-HR" sz="2000" dirty="0">
              <a:latin typeface="Arial" panose="020B0604020202020204" pitchFamily="34" charset="0"/>
              <a:cs typeface="Arial" panose="020B0604020202020204" pitchFamily="34" charset="0"/>
            </a:endParaRPr>
          </a:p>
          <a:p>
            <a:r>
              <a:rPr lang="hr-HR" sz="2000" dirty="0">
                <a:latin typeface="Arial" panose="020B0604020202020204" pitchFamily="34" charset="0"/>
                <a:cs typeface="Arial" panose="020B0604020202020204" pitchFamily="34" charset="0"/>
              </a:rPr>
              <a:t>izraz „mjesto u kojem je nastala ili može nastati štetna radnja”- mjesto uzročnog događaja kao i mjesto gdje je nastala šteta</a:t>
            </a:r>
          </a:p>
          <a:p>
            <a:endParaRPr lang="hr-HR" sz="2000" dirty="0">
              <a:latin typeface="Arial" panose="020B0604020202020204" pitchFamily="34" charset="0"/>
              <a:cs typeface="Arial" panose="020B0604020202020204" pitchFamily="34" charset="0"/>
            </a:endParaRPr>
          </a:p>
          <a:p>
            <a:r>
              <a:rPr lang="hr-HR" sz="2000" dirty="0">
                <a:latin typeface="Arial" panose="020B0604020202020204" pitchFamily="34" charset="0"/>
                <a:cs typeface="Arial" panose="020B0604020202020204" pitchFamily="34" charset="0"/>
              </a:rPr>
              <a:t>izraz „mjesto u kojem je nastala ili može nastati štetna radnja” ovisi i o samoj vrsti štetne radnje</a:t>
            </a:r>
          </a:p>
          <a:p>
            <a:pPr marL="0" indent="0">
              <a:buNone/>
            </a:pPr>
            <a:endParaRPr lang="hr-HR" sz="2000" dirty="0">
              <a:latin typeface="Arial" panose="020B0604020202020204" pitchFamily="34" charset="0"/>
              <a:cs typeface="Arial" panose="020B0604020202020204" pitchFamily="34" charset="0"/>
            </a:endParaRPr>
          </a:p>
        </p:txBody>
      </p:sp>
      <p:sp>
        <p:nvSpPr>
          <p:cNvPr id="4" name="Rezervirano mjesto broja slajda 3">
            <a:extLst>
              <a:ext uri="{FF2B5EF4-FFF2-40B4-BE49-F238E27FC236}">
                <a16:creationId xmlns:a16="http://schemas.microsoft.com/office/drawing/2014/main" id="{F6C1B03D-5607-47BE-BCF5-B09CFE258158}"/>
              </a:ext>
            </a:extLst>
          </p:cNvPr>
          <p:cNvSpPr>
            <a:spLocks noGrp="1"/>
          </p:cNvSpPr>
          <p:nvPr>
            <p:ph type="sldNum" sz="quarter" idx="12"/>
          </p:nvPr>
        </p:nvSpPr>
        <p:spPr/>
        <p:txBody>
          <a:bodyPr/>
          <a:lstStyle/>
          <a:p>
            <a:fld id="{750A8C6C-BABC-4F42-BDE6-C7E066D8AC72}" type="slidenum">
              <a:rPr lang="hr-HR" smtClean="0"/>
              <a:t>14</a:t>
            </a:fld>
            <a:endParaRPr lang="hr-HR"/>
          </a:p>
        </p:txBody>
      </p:sp>
    </p:spTree>
    <p:extLst>
      <p:ext uri="{BB962C8B-B14F-4D97-AF65-F5344CB8AC3E}">
        <p14:creationId xmlns:p14="http://schemas.microsoft.com/office/powerpoint/2010/main" val="328459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3F1431C7-E18D-49AB-BCF6-8111FA14E4C9}"/>
              </a:ext>
            </a:extLst>
          </p:cNvPr>
          <p:cNvSpPr>
            <a:spLocks noGrp="1"/>
          </p:cNvSpPr>
          <p:nvPr>
            <p:ph idx="1"/>
          </p:nvPr>
        </p:nvSpPr>
        <p:spPr>
          <a:xfrm>
            <a:off x="457200" y="476672"/>
            <a:ext cx="8229600" cy="5649491"/>
          </a:xfrm>
        </p:spPr>
        <p:txBody>
          <a:bodyPr>
            <a:normAutofit/>
          </a:bodyPr>
          <a:lstStyle/>
          <a:p>
            <a:endParaRPr lang="hr-HR" sz="2400" dirty="0">
              <a:latin typeface="Arial" panose="020B0604020202020204" pitchFamily="34" charset="0"/>
              <a:cs typeface="Arial" panose="020B0604020202020204" pitchFamily="34" charset="0"/>
            </a:endParaRPr>
          </a:p>
          <a:p>
            <a:pPr marL="0" indent="0" algn="just">
              <a:buNone/>
            </a:pPr>
            <a:r>
              <a:rPr lang="hr-HR" sz="2400" u="sng" dirty="0">
                <a:latin typeface="Arial" panose="020B0604020202020204" pitchFamily="34" charset="0"/>
                <a:cs typeface="Arial" panose="020B0604020202020204" pitchFamily="34" charset="0"/>
              </a:rPr>
              <a:t>C-343/19 </a:t>
            </a:r>
            <a:r>
              <a:rPr lang="hr-HR" sz="2400" u="sng" dirty="0" err="1">
                <a:latin typeface="Arial" panose="020B0604020202020204" pitchFamily="34" charset="0"/>
                <a:cs typeface="Arial" panose="020B0604020202020204" pitchFamily="34" charset="0"/>
              </a:rPr>
              <a:t>Verein</a:t>
            </a:r>
            <a:r>
              <a:rPr lang="hr-HR" sz="2400" u="sng" dirty="0">
                <a:latin typeface="Arial" panose="020B0604020202020204" pitchFamily="34" charset="0"/>
                <a:cs typeface="Arial" panose="020B0604020202020204" pitchFamily="34" charset="0"/>
              </a:rPr>
              <a:t> </a:t>
            </a:r>
            <a:r>
              <a:rPr lang="hr-HR" sz="2400" u="sng" dirty="0" err="1">
                <a:latin typeface="Arial" panose="020B0604020202020204" pitchFamily="34" charset="0"/>
                <a:cs typeface="Arial" panose="020B0604020202020204" pitchFamily="34" charset="0"/>
              </a:rPr>
              <a:t>für</a:t>
            </a:r>
            <a:r>
              <a:rPr lang="hr-HR" sz="2400" u="sng" dirty="0">
                <a:latin typeface="Arial" panose="020B0604020202020204" pitchFamily="34" charset="0"/>
                <a:cs typeface="Arial" panose="020B0604020202020204" pitchFamily="34" charset="0"/>
              </a:rPr>
              <a:t> </a:t>
            </a:r>
            <a:r>
              <a:rPr lang="hr-HR" sz="2400" u="sng" dirty="0" err="1">
                <a:latin typeface="Arial" panose="020B0604020202020204" pitchFamily="34" charset="0"/>
                <a:cs typeface="Arial" panose="020B0604020202020204" pitchFamily="34" charset="0"/>
              </a:rPr>
              <a:t>Konsumenteninformation</a:t>
            </a:r>
            <a:r>
              <a:rPr lang="hr-HR" sz="2400" u="sng" dirty="0">
                <a:latin typeface="Arial" panose="020B0604020202020204" pitchFamily="34" charset="0"/>
                <a:cs typeface="Arial" panose="020B0604020202020204" pitchFamily="34" charset="0"/>
              </a:rPr>
              <a:t>/Volkswagen AG</a:t>
            </a:r>
            <a:r>
              <a:rPr lang="hr-HR" sz="2400" dirty="0">
                <a:latin typeface="Arial" panose="020B0604020202020204" pitchFamily="34" charset="0"/>
                <a:cs typeface="Arial" panose="020B0604020202020204" pitchFamily="34" charset="0"/>
              </a:rPr>
              <a:t>- štete koja se sastoji u smanjenoj vrijednosti vozila zbog razlike u cijeni koju je stjecatelj takvog vozila za njega platio i njegove stvarne vrijednosti, zbog ugradnje uređaja za manipulaciju vrijednostima emisija ispušnih plinova koji ima nedostatak od trenutka ugradnje tog uređaja-šteta je nastala tek u trenutku kupnje tih vozila</a:t>
            </a:r>
          </a:p>
          <a:p>
            <a:pPr marL="0" indent="0" algn="just">
              <a:buNone/>
            </a:pPr>
            <a:endParaRPr lang="hr-HR" sz="2200" dirty="0">
              <a:latin typeface="Arial" panose="020B0604020202020204" pitchFamily="34" charset="0"/>
              <a:cs typeface="Arial" panose="020B0604020202020204" pitchFamily="34" charset="0"/>
            </a:endParaRPr>
          </a:p>
          <a:p>
            <a:pPr marL="0" indent="0" algn="just">
              <a:buNone/>
            </a:pPr>
            <a:r>
              <a:rPr lang="hr-HR" sz="2200" dirty="0">
                <a:latin typeface="Arial" panose="020B0604020202020204" pitchFamily="34" charset="0"/>
                <a:cs typeface="Arial" panose="020B0604020202020204" pitchFamily="34" charset="0"/>
              </a:rPr>
              <a:t>-prema načelu predvidljivosti proizvođač automobila sa sjedištem u jednoj državi članici koji poduzima nezakonite manipulacije na vozilima koja se prodaju u drugim državama članicama može razumno očekivati da će biti tužen pred sudovima tih država </a:t>
            </a:r>
          </a:p>
          <a:p>
            <a:pPr marL="0" indent="0">
              <a:buNone/>
            </a:pPr>
            <a:endParaRPr lang="hr-HR" sz="2200" dirty="0">
              <a:latin typeface="Arial" panose="020B0604020202020204" pitchFamily="34" charset="0"/>
              <a:cs typeface="Arial" panose="020B0604020202020204" pitchFamily="34" charset="0"/>
            </a:endParaRPr>
          </a:p>
          <a:p>
            <a:endParaRPr lang="de-DE" sz="2200" dirty="0"/>
          </a:p>
        </p:txBody>
      </p:sp>
      <p:sp>
        <p:nvSpPr>
          <p:cNvPr id="4" name="Rezervirano mjesto broja slajda 3">
            <a:extLst>
              <a:ext uri="{FF2B5EF4-FFF2-40B4-BE49-F238E27FC236}">
                <a16:creationId xmlns:a16="http://schemas.microsoft.com/office/drawing/2014/main" id="{D421FA56-2200-4885-9F0C-5B9BD4E46CE5}"/>
              </a:ext>
            </a:extLst>
          </p:cNvPr>
          <p:cNvSpPr>
            <a:spLocks noGrp="1"/>
          </p:cNvSpPr>
          <p:nvPr>
            <p:ph type="sldNum" sz="quarter" idx="12"/>
          </p:nvPr>
        </p:nvSpPr>
        <p:spPr/>
        <p:txBody>
          <a:bodyPr/>
          <a:lstStyle/>
          <a:p>
            <a:fld id="{750A8C6C-BABC-4F42-BDE6-C7E066D8AC72}" type="slidenum">
              <a:rPr lang="hr-HR" smtClean="0"/>
              <a:t>15</a:t>
            </a:fld>
            <a:endParaRPr lang="hr-HR"/>
          </a:p>
        </p:txBody>
      </p:sp>
    </p:spTree>
    <p:extLst>
      <p:ext uri="{BB962C8B-B14F-4D97-AF65-F5344CB8AC3E}">
        <p14:creationId xmlns:p14="http://schemas.microsoft.com/office/powerpoint/2010/main" val="2528852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88640"/>
            <a:ext cx="8435280" cy="6264696"/>
          </a:xfrm>
        </p:spPr>
        <p:txBody>
          <a:bodyPr>
            <a:noAutofit/>
          </a:bodyPr>
          <a:lstStyle/>
          <a:p>
            <a:pPr marL="0" indent="0">
              <a:buNone/>
            </a:pPr>
            <a:r>
              <a:rPr lang="hr-HR" sz="2400" dirty="0">
                <a:latin typeface="Arial" panose="020B0604020202020204" pitchFamily="34" charset="0"/>
                <a:cs typeface="Arial" panose="020B0604020202020204" pitchFamily="34" charset="0"/>
              </a:rPr>
              <a:t>ŠTETE ZBOG OBJAVE NA INTERNETU</a:t>
            </a:r>
          </a:p>
          <a:p>
            <a:pPr marL="0" indent="0">
              <a:buNone/>
            </a:pPr>
            <a:endParaRPr lang="hr-HR" sz="1400" dirty="0">
              <a:latin typeface="Arial" panose="020B0604020202020204" pitchFamily="34" charset="0"/>
              <a:cs typeface="Arial" panose="020B0604020202020204" pitchFamily="34" charset="0"/>
            </a:endParaRPr>
          </a:p>
          <a:p>
            <a:pPr marL="0" indent="0" algn="just">
              <a:buNone/>
            </a:pPr>
            <a:r>
              <a:rPr lang="hr-HR" sz="2000" dirty="0">
                <a:latin typeface="Arial" panose="020B0604020202020204" pitchFamily="34" charset="0"/>
                <a:cs typeface="Arial" panose="020B0604020202020204" pitchFamily="34" charset="0"/>
              </a:rPr>
              <a:t>- nadležnost suda mjesta u kojem se nalazi središte interesa oštećenika </a:t>
            </a:r>
          </a:p>
          <a:p>
            <a:pPr marL="0" indent="0" algn="just">
              <a:buNone/>
            </a:pPr>
            <a:r>
              <a:rPr lang="hr-HR" sz="2000" dirty="0">
                <a:latin typeface="Arial" panose="020B0604020202020204" pitchFamily="34" charset="0"/>
                <a:cs typeface="Arial" panose="020B0604020202020204" pitchFamily="34" charset="0"/>
              </a:rPr>
              <a:t>"</a:t>
            </a:r>
            <a:r>
              <a:rPr lang="hr-HR" sz="2000" b="1" dirty="0">
                <a:latin typeface="Arial" panose="020B0604020202020204" pitchFamily="34" charset="0"/>
                <a:cs typeface="Arial" panose="020B0604020202020204" pitchFamily="34" charset="0"/>
              </a:rPr>
              <a:t>središte interesa oštećene stranke</a:t>
            </a:r>
            <a:r>
              <a:rPr lang="hr-HR" sz="2000" dirty="0">
                <a:latin typeface="Arial" panose="020B0604020202020204" pitchFamily="34" charset="0"/>
                <a:cs typeface="Arial" panose="020B0604020202020204" pitchFamily="34" charset="0"/>
              </a:rPr>
              <a:t>" -mjesto u kojem je nastala najznačajnija šteta prouzročena sadržajem objavljenim na internetu –načelo predvidljivosti- radi postizanja dobrog sudovanja</a:t>
            </a:r>
          </a:p>
          <a:p>
            <a:pPr marL="0" indent="0" algn="just">
              <a:buNone/>
            </a:pPr>
            <a:r>
              <a:rPr lang="hr-HR" sz="2000" dirty="0">
                <a:latin typeface="Arial" panose="020B0604020202020204" pitchFamily="34" charset="0"/>
                <a:cs typeface="Arial" panose="020B0604020202020204" pitchFamily="34" charset="0"/>
              </a:rPr>
              <a:t>-osoba koja objavljuje štetni sadržaj na internetu može poznavati središte interesa osoba koje su predmet tog sadržaja </a:t>
            </a:r>
          </a:p>
          <a:p>
            <a:pPr marL="0" indent="0" algn="just">
              <a:buNone/>
            </a:pPr>
            <a:r>
              <a:rPr lang="hr-HR" sz="2000" b="1" dirty="0">
                <a:latin typeface="Arial" panose="020B0604020202020204" pitchFamily="34" charset="0"/>
                <a:cs typeface="Arial" panose="020B0604020202020204" pitchFamily="34" charset="0"/>
              </a:rPr>
              <a:t>Oštećenik</a:t>
            </a:r>
            <a:r>
              <a:rPr lang="hr-HR" sz="2000" dirty="0">
                <a:latin typeface="Arial" panose="020B0604020202020204" pitchFamily="34" charset="0"/>
                <a:cs typeface="Arial" panose="020B0604020202020204" pitchFamily="34" charset="0"/>
              </a:rPr>
              <a:t> - fizička osoba i pravna osoba- nema potrebe posebne zaštite slabije stranke </a:t>
            </a:r>
          </a:p>
          <a:p>
            <a:pPr algn="just"/>
            <a:r>
              <a:rPr lang="hr-HR" sz="2000" dirty="0">
                <a:latin typeface="Arial" panose="020B0604020202020204" pitchFamily="34" charset="0"/>
                <a:cs typeface="Arial" panose="020B0604020202020204" pitchFamily="34" charset="0"/>
              </a:rPr>
              <a:t>središta interesa za fizičku osobu -općenito država članica u kojoj ima uobičajeno boravište, ali i u drugoj državi članici u kojoj uobičajeno ne boravi, ali mora postojati posebna bliska veza s tom državom članicom kao primjerice obavljanje profesionalne djelatnosti</a:t>
            </a:r>
          </a:p>
          <a:p>
            <a:pPr algn="just"/>
            <a:r>
              <a:rPr lang="hr-HR" sz="2000" dirty="0">
                <a:latin typeface="Arial" panose="020B0604020202020204" pitchFamily="34" charset="0"/>
                <a:cs typeface="Arial" panose="020B0604020202020204" pitchFamily="34" charset="0"/>
              </a:rPr>
              <a:t>središte interesa za pravnu osobu- mjesto gdje ona obavlja gospodarsku djelatnost ili obavlja glavni dio svoje gospodarske djelatnosti, odnosno mjesto u kojem su temelji njezina poslovnog ugleda najčvršći- često je to mjestom njezina sjedišta, no nije odlučujući kriterij </a:t>
            </a:r>
          </a:p>
          <a:p>
            <a:pPr marL="0" indent="0">
              <a:buNone/>
            </a:pPr>
            <a:endParaRPr lang="hr-HR" sz="2000" dirty="0">
              <a:latin typeface="Arial" panose="020B0604020202020204" pitchFamily="34" charset="0"/>
              <a:cs typeface="Arial" panose="020B0604020202020204" pitchFamily="34" charset="0"/>
            </a:endParaRPr>
          </a:p>
          <a:p>
            <a:pPr marL="0" indent="0">
              <a:buNone/>
            </a:pPr>
            <a:endParaRPr lang="hr-HR" sz="1400" dirty="0">
              <a:latin typeface="Arial" panose="020B0604020202020204" pitchFamily="34" charset="0"/>
              <a:cs typeface="Arial" panose="020B0604020202020204" pitchFamily="34" charset="0"/>
            </a:endParaRPr>
          </a:p>
        </p:txBody>
      </p:sp>
      <p:sp>
        <p:nvSpPr>
          <p:cNvPr id="4" name="Rezervirano mjesto broja slajda 3"/>
          <p:cNvSpPr>
            <a:spLocks noGrp="1"/>
          </p:cNvSpPr>
          <p:nvPr>
            <p:ph type="sldNum" sz="quarter" idx="12"/>
          </p:nvPr>
        </p:nvSpPr>
        <p:spPr/>
        <p:txBody>
          <a:bodyPr/>
          <a:lstStyle/>
          <a:p>
            <a:fld id="{750A8C6C-BABC-4F42-BDE6-C7E066D8AC72}" type="slidenum">
              <a:rPr lang="hr-HR" smtClean="0"/>
              <a:t>16</a:t>
            </a:fld>
            <a:endParaRPr lang="hr-HR"/>
          </a:p>
        </p:txBody>
      </p:sp>
    </p:spTree>
    <p:extLst>
      <p:ext uri="{BB962C8B-B14F-4D97-AF65-F5344CB8AC3E}">
        <p14:creationId xmlns:p14="http://schemas.microsoft.com/office/powerpoint/2010/main" val="3224126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6C700993-8603-4452-87FF-D9A2000F92D8}"/>
              </a:ext>
            </a:extLst>
          </p:cNvPr>
          <p:cNvSpPr>
            <a:spLocks noGrp="1"/>
          </p:cNvSpPr>
          <p:nvPr>
            <p:ph idx="1"/>
          </p:nvPr>
        </p:nvSpPr>
        <p:spPr>
          <a:xfrm>
            <a:off x="457200" y="188640"/>
            <a:ext cx="8229600" cy="6408712"/>
          </a:xfrm>
        </p:spPr>
        <p:txBody>
          <a:bodyPr>
            <a:normAutofit fontScale="55000" lnSpcReduction="20000"/>
          </a:bodyPr>
          <a:lstStyle/>
          <a:p>
            <a:pPr marL="0" indent="0" algn="just">
              <a:buNone/>
            </a:pPr>
            <a:r>
              <a:rPr lang="hr-HR" sz="3600" dirty="0">
                <a:latin typeface="Arial" panose="020B0604020202020204" pitchFamily="34" charset="0"/>
                <a:cs typeface="Arial" panose="020B0604020202020204" pitchFamily="34" charset="0"/>
              </a:rPr>
              <a:t>Sud središta interesa oštećenika nadležan kako za postupka radi dodjele naknade zbog cjelokupne pretrpljene štete tako i za odlučivanje o zahtjevu za uklanjanje komentara ili ispravka podataka objavljenih na internetu </a:t>
            </a:r>
          </a:p>
          <a:p>
            <a:pPr marL="0" indent="0" algn="just">
              <a:buNone/>
            </a:pPr>
            <a:r>
              <a:rPr lang="hr-HR" sz="3600" dirty="0">
                <a:latin typeface="Arial" panose="020B0604020202020204" pitchFamily="34" charset="0"/>
                <a:cs typeface="Arial" panose="020B0604020202020204" pitchFamily="34" charset="0"/>
              </a:rPr>
              <a:t>(C-251/20 </a:t>
            </a:r>
            <a:r>
              <a:rPr lang="hr-HR" sz="3600" dirty="0" err="1">
                <a:latin typeface="Arial" panose="020B0604020202020204" pitchFamily="34" charset="0"/>
                <a:cs typeface="Arial" panose="020B0604020202020204" pitchFamily="34" charset="0"/>
              </a:rPr>
              <a:t>Gtflix</a:t>
            </a:r>
            <a:r>
              <a:rPr lang="hr-HR" sz="3600" dirty="0">
                <a:latin typeface="Arial" panose="020B0604020202020204" pitchFamily="34" charset="0"/>
                <a:cs typeface="Arial" panose="020B0604020202020204" pitchFamily="34" charset="0"/>
              </a:rPr>
              <a:t> TV/DR)</a:t>
            </a:r>
          </a:p>
          <a:p>
            <a:pPr marL="0" indent="0" algn="just">
              <a:buNone/>
            </a:pPr>
            <a:endParaRPr lang="hr-HR" sz="3600" dirty="0">
              <a:latin typeface="Arial" panose="020B0604020202020204" pitchFamily="34" charset="0"/>
              <a:cs typeface="Arial" panose="020B0604020202020204" pitchFamily="34" charset="0"/>
            </a:endParaRPr>
          </a:p>
          <a:p>
            <a:pPr marL="0" indent="0" algn="just">
              <a:buNone/>
            </a:pPr>
            <a:r>
              <a:rPr lang="hr-HR" sz="3600" dirty="0">
                <a:latin typeface="Arial" panose="020B0604020202020204" pitchFamily="34" charset="0"/>
                <a:cs typeface="Arial" panose="020B0604020202020204" pitchFamily="34" charset="0"/>
              </a:rPr>
              <a:t>- kod povrede prava osobnosti počinjene objavom sadržaja na internetskoj stranici bitno je da je oštećenik bio izravno obuhvaćen u objavljenim sadržajima - poimence spomenut u toj objavi</a:t>
            </a:r>
          </a:p>
          <a:p>
            <a:pPr marL="0" indent="0" algn="just">
              <a:buNone/>
            </a:pPr>
            <a:endParaRPr lang="hr-HR" sz="3600" dirty="0">
              <a:latin typeface="Arial" panose="020B0604020202020204" pitchFamily="34" charset="0"/>
              <a:cs typeface="Arial" panose="020B0604020202020204" pitchFamily="34" charset="0"/>
            </a:endParaRPr>
          </a:p>
          <a:p>
            <a:pPr marL="0" indent="0" algn="just">
              <a:buNone/>
            </a:pPr>
            <a:r>
              <a:rPr lang="hr-HR" sz="3600" u="sng" dirty="0">
                <a:latin typeface="Arial" panose="020B0604020202020204" pitchFamily="34" charset="0"/>
                <a:cs typeface="Arial" panose="020B0604020202020204" pitchFamily="34" charset="0"/>
              </a:rPr>
              <a:t>C-800/19 </a:t>
            </a:r>
            <a:r>
              <a:rPr lang="hr-HR" sz="3600" u="sng" dirty="0" err="1">
                <a:latin typeface="Arial" panose="020B0604020202020204" pitchFamily="34" charset="0"/>
                <a:cs typeface="Arial" panose="020B0604020202020204" pitchFamily="34" charset="0"/>
              </a:rPr>
              <a:t>Mittelbayerischer</a:t>
            </a:r>
            <a:r>
              <a:rPr lang="hr-HR" sz="3600" u="sng" dirty="0">
                <a:latin typeface="Arial" panose="020B0604020202020204" pitchFamily="34" charset="0"/>
                <a:cs typeface="Arial" panose="020B0604020202020204" pitchFamily="34" charset="0"/>
              </a:rPr>
              <a:t> </a:t>
            </a:r>
            <a:r>
              <a:rPr lang="hr-HR" sz="3600" u="sng" dirty="0" err="1">
                <a:latin typeface="Arial" panose="020B0604020202020204" pitchFamily="34" charset="0"/>
                <a:cs typeface="Arial" panose="020B0604020202020204" pitchFamily="34" charset="0"/>
              </a:rPr>
              <a:t>Verlag</a:t>
            </a:r>
            <a:r>
              <a:rPr lang="hr-HR" sz="3600" u="sng" dirty="0">
                <a:latin typeface="Arial" panose="020B0604020202020204" pitchFamily="34" charset="0"/>
                <a:cs typeface="Arial" panose="020B0604020202020204" pitchFamily="34" charset="0"/>
              </a:rPr>
              <a:t> KG/SM-SM </a:t>
            </a:r>
            <a:r>
              <a:rPr lang="hr-HR" sz="3600" dirty="0">
                <a:latin typeface="Arial" panose="020B0604020202020204" pitchFamily="34" charset="0"/>
                <a:cs typeface="Arial" panose="020B0604020202020204" pitchFamily="34" charset="0"/>
              </a:rPr>
              <a:t>(poljski državljanin) koji je u vrijeme Drugog svjetskog rata bio zatvorenik u logoru u Auschwitzu (Poljska) -</a:t>
            </a:r>
            <a:r>
              <a:rPr lang="hr-HR" sz="3600" dirty="0" err="1">
                <a:latin typeface="Arial" panose="020B0604020202020204" pitchFamily="34" charset="0"/>
                <a:cs typeface="Arial" panose="020B0604020202020204" pitchFamily="34" charset="0"/>
              </a:rPr>
              <a:t>Mittelbayerischer</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Verlag</a:t>
            </a:r>
            <a:r>
              <a:rPr lang="hr-HR" sz="3600" dirty="0">
                <a:latin typeface="Arial" panose="020B0604020202020204" pitchFamily="34" charset="0"/>
                <a:cs typeface="Arial" panose="020B0604020202020204" pitchFamily="34" charset="0"/>
              </a:rPr>
              <a:t> objavio na svojoj internetskoj stranici članak naslovljen „</a:t>
            </a:r>
            <a:r>
              <a:rPr lang="hr-HR" sz="3600" dirty="0" err="1">
                <a:latin typeface="Arial" panose="020B0604020202020204" pitchFamily="34" charset="0"/>
                <a:cs typeface="Arial" panose="020B0604020202020204" pitchFamily="34" charset="0"/>
              </a:rPr>
              <a:t>Ein</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Kämpfer</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und</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sein</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zweites</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Leben</a:t>
            </a:r>
            <a:r>
              <a:rPr lang="hr-HR" sz="3600" dirty="0">
                <a:latin typeface="Arial" panose="020B0604020202020204" pitchFamily="34" charset="0"/>
                <a:cs typeface="Arial" panose="020B0604020202020204" pitchFamily="34" charset="0"/>
              </a:rPr>
              <a:t>” (Borac i njegov drugi život) koji govori o sudbini </a:t>
            </a:r>
            <a:r>
              <a:rPr lang="hr-HR" sz="3600" dirty="0" err="1">
                <a:latin typeface="Arial" panose="020B0604020202020204" pitchFamily="34" charset="0"/>
                <a:cs typeface="Arial" panose="020B0604020202020204" pitchFamily="34" charset="0"/>
              </a:rPr>
              <a:t>Israëla</a:t>
            </a:r>
            <a:r>
              <a:rPr lang="hr-HR" sz="3600" dirty="0">
                <a:latin typeface="Arial" panose="020B0604020202020204" pitchFamily="34" charset="0"/>
                <a:cs typeface="Arial" panose="020B0604020202020204" pitchFamily="34" charset="0"/>
              </a:rPr>
              <a:t> </a:t>
            </a:r>
            <a:r>
              <a:rPr lang="hr-HR" sz="3600" dirty="0" err="1">
                <a:latin typeface="Arial" panose="020B0604020202020204" pitchFamily="34" charset="0"/>
                <a:cs typeface="Arial" panose="020B0604020202020204" pitchFamily="34" charset="0"/>
              </a:rPr>
              <a:t>Offmana</a:t>
            </a:r>
            <a:r>
              <a:rPr lang="hr-HR" sz="3600" dirty="0">
                <a:latin typeface="Arial" panose="020B0604020202020204" pitchFamily="34" charset="0"/>
                <a:cs typeface="Arial" panose="020B0604020202020204" pitchFamily="34" charset="0"/>
              </a:rPr>
              <a:t>, Židova koji je preživio holokaust, tijekom i nakon Drugog svjetskog rata, navodi okolnost da je njegova sestra „bila ubijena u poljskom logoru za istrebljivanje Treblinka” (kasnije zamijenjen tekstom „koju su ubili nacisti u njemačkom nacističkom logoru za istrebljivanje Treblinka, smještenom u okupiranoj Poljskoj”)</a:t>
            </a:r>
          </a:p>
          <a:p>
            <a:pPr marL="0" indent="0" algn="just">
              <a:buNone/>
            </a:pPr>
            <a:r>
              <a:rPr lang="hr-HR" sz="3600" dirty="0">
                <a:latin typeface="Arial" panose="020B0604020202020204" pitchFamily="34" charset="0"/>
                <a:cs typeface="Arial" panose="020B0604020202020204" pitchFamily="34" charset="0"/>
              </a:rPr>
              <a:t>- SM očito nije identificirana kao pojedinac, bilo izravno ili neizravno, u sadržaju objavljenom na internetskoj stranici </a:t>
            </a:r>
          </a:p>
          <a:p>
            <a:pPr marL="0" indent="0" algn="just">
              <a:buNone/>
            </a:pPr>
            <a:r>
              <a:rPr lang="hr-HR" sz="3600" dirty="0">
                <a:latin typeface="Arial" panose="020B0604020202020204" pitchFamily="34" charset="0"/>
                <a:cs typeface="Arial" panose="020B0604020202020204" pitchFamily="34" charset="0"/>
              </a:rPr>
              <a:t>-korištenje spornog izraza s obzirom na pripadnost poljskom narodu, ne predstavlja povredu njegovih prava osobnosti</a:t>
            </a:r>
          </a:p>
          <a:p>
            <a:endParaRPr lang="de-DE" dirty="0"/>
          </a:p>
        </p:txBody>
      </p:sp>
      <p:sp>
        <p:nvSpPr>
          <p:cNvPr id="4" name="Rezervirano mjesto broja slajda 3">
            <a:extLst>
              <a:ext uri="{FF2B5EF4-FFF2-40B4-BE49-F238E27FC236}">
                <a16:creationId xmlns:a16="http://schemas.microsoft.com/office/drawing/2014/main" id="{7796867D-16A2-4160-A42E-0735B8C26847}"/>
              </a:ext>
            </a:extLst>
          </p:cNvPr>
          <p:cNvSpPr>
            <a:spLocks noGrp="1"/>
          </p:cNvSpPr>
          <p:nvPr>
            <p:ph type="sldNum" sz="quarter" idx="12"/>
          </p:nvPr>
        </p:nvSpPr>
        <p:spPr/>
        <p:txBody>
          <a:bodyPr/>
          <a:lstStyle/>
          <a:p>
            <a:fld id="{750A8C6C-BABC-4F42-BDE6-C7E066D8AC72}" type="slidenum">
              <a:rPr lang="hr-HR" smtClean="0"/>
              <a:t>17</a:t>
            </a:fld>
            <a:endParaRPr lang="hr-HR"/>
          </a:p>
        </p:txBody>
      </p:sp>
    </p:spTree>
    <p:extLst>
      <p:ext uri="{BB962C8B-B14F-4D97-AF65-F5344CB8AC3E}">
        <p14:creationId xmlns:p14="http://schemas.microsoft.com/office/powerpoint/2010/main" val="292024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51520" y="260648"/>
            <a:ext cx="8435280" cy="6408712"/>
          </a:xfrm>
        </p:spPr>
        <p:txBody>
          <a:bodyPr>
            <a:normAutofit fontScale="85000" lnSpcReduction="20000"/>
          </a:bodyPr>
          <a:lstStyle/>
          <a:p>
            <a:pPr marL="0" indent="0" algn="just">
              <a:buNone/>
            </a:pPr>
            <a:r>
              <a:rPr lang="hr-HR" sz="2400" dirty="0">
                <a:effectLst/>
                <a:latin typeface="Arial" panose="020B0604020202020204" pitchFamily="34" charset="0"/>
                <a:ea typeface="Calibri" panose="020F0502020204030204" pitchFamily="34" charset="0"/>
                <a:cs typeface="Arial" panose="020B0604020202020204" pitchFamily="34" charset="0"/>
              </a:rPr>
              <a:t>NADLEŽNOST VEZANO ZA ZABRANJENE SPORAZUME PROTIVNE ČLANKU 101. UFEU-A I ČLANKU 53. SPORAZUMA O EUROPSKOM GOSPODARSKOM PROSTORU </a:t>
            </a:r>
          </a:p>
          <a:p>
            <a:pPr marL="0" indent="0" algn="just">
              <a:buNone/>
            </a:pPr>
            <a:endParaRPr lang="hr-HR"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hr-HR" sz="2200" dirty="0">
                <a:latin typeface="Arial" panose="020B0604020202020204" pitchFamily="34" charset="0"/>
                <a:cs typeface="Arial" panose="020B0604020202020204" pitchFamily="34" charset="0"/>
              </a:rPr>
              <a:t>-naknada štete zbog jedinstvene i trajne povrede članka 101. UFEU-a i članka 53. Sporazuma o Europskom gospodarskom prostoru-kada su tuženici u navedenoj povredi sudjelovali u više država članica u različitim trenucima i na različitim mjestima- štetna radnja dogodila se u pogledu svake od navodnih žrtava pojedinačno- tužba se može podnijeti sudu:</a:t>
            </a:r>
          </a:p>
          <a:p>
            <a:pPr marL="457200" indent="-457200">
              <a:buAutoNum type="alphaLcParenR"/>
            </a:pPr>
            <a:r>
              <a:rPr lang="hr-HR" sz="2200" dirty="0">
                <a:latin typeface="Arial" panose="020B0604020202020204" pitchFamily="34" charset="0"/>
                <a:cs typeface="Arial" panose="020B0604020202020204" pitchFamily="34" charset="0"/>
              </a:rPr>
              <a:t>mjesta u kojem je zabranjeni sporazum (između tuženika) konačno sklopljen ili </a:t>
            </a:r>
          </a:p>
          <a:p>
            <a:pPr marL="457200" indent="-457200">
              <a:buAutoNum type="alphaLcParenR"/>
            </a:pPr>
            <a:r>
              <a:rPr lang="hr-HR" sz="2200" dirty="0">
                <a:latin typeface="Arial" panose="020B0604020202020204" pitchFamily="34" charset="0"/>
                <a:cs typeface="Arial" panose="020B0604020202020204" pitchFamily="34" charset="0"/>
              </a:rPr>
              <a:t>mjesta u kojem je sklopljen posebni sporazum koji se može identificirati kao događaj koji je sam po sebi uzrokovao navodnu štetu ili </a:t>
            </a:r>
          </a:p>
          <a:p>
            <a:pPr marL="457200" indent="-457200">
              <a:buAutoNum type="alphaLcParenR"/>
            </a:pPr>
            <a:r>
              <a:rPr lang="hr-HR" sz="2200" dirty="0">
                <a:latin typeface="Arial" panose="020B0604020202020204" pitchFamily="34" charset="0"/>
                <a:cs typeface="Arial" panose="020B0604020202020204" pitchFamily="34" charset="0"/>
              </a:rPr>
              <a:t>mjesta u kojem se nalazi njezino registrirano sjedište </a:t>
            </a:r>
          </a:p>
          <a:p>
            <a:pPr marL="0" indent="0">
              <a:buNone/>
            </a:pPr>
            <a:r>
              <a:rPr lang="hr-HR" sz="2200" dirty="0">
                <a:latin typeface="Arial" panose="020B0604020202020204" pitchFamily="34" charset="0"/>
                <a:cs typeface="Arial" panose="020B0604020202020204" pitchFamily="34" charset="0"/>
              </a:rPr>
              <a:t>- bitno je utvrditi tržište koje je obuhvatila ta povreda (cijelo tržište Europskog gospodarskog područja ili dio), a na kojem je dovela do poremećaja tržišnog natjecanja na tom tržištu- načelo predvidivosti </a:t>
            </a:r>
          </a:p>
          <a:p>
            <a:pPr>
              <a:buFontTx/>
              <a:buChar char="-"/>
            </a:pPr>
            <a:r>
              <a:rPr lang="hr-HR" sz="2200" dirty="0">
                <a:latin typeface="Arial" panose="020B0604020202020204" pitchFamily="34" charset="0"/>
                <a:cs typeface="Arial" panose="020B0604020202020204" pitchFamily="34" charset="0"/>
              </a:rPr>
              <a:t>sudovi države članice u kojoj se nalazi tržište na koje se utječe mogu najbolje ocijeniti te tužbe za naknadu štete</a:t>
            </a:r>
          </a:p>
          <a:p>
            <a:pPr>
              <a:buFontTx/>
              <a:buChar char="-"/>
            </a:pPr>
            <a:r>
              <a:rPr lang="hr-HR" sz="2200" dirty="0">
                <a:latin typeface="Arial" panose="020B0604020202020204" pitchFamily="34" charset="0"/>
                <a:cs typeface="Arial" panose="020B0604020202020204" pitchFamily="34" charset="0"/>
              </a:rPr>
              <a:t>gospodarski subjekt koji se </a:t>
            </a:r>
            <a:r>
              <a:rPr lang="hr-HR" sz="2200" dirty="0" err="1">
                <a:latin typeface="Arial" panose="020B0604020202020204" pitchFamily="34" charset="0"/>
                <a:cs typeface="Arial" panose="020B0604020202020204" pitchFamily="34" charset="0"/>
              </a:rPr>
              <a:t>protutržišno</a:t>
            </a:r>
            <a:r>
              <a:rPr lang="hr-HR" sz="2200" dirty="0">
                <a:latin typeface="Arial" panose="020B0604020202020204" pitchFamily="34" charset="0"/>
                <a:cs typeface="Arial" panose="020B0604020202020204" pitchFamily="34" charset="0"/>
              </a:rPr>
              <a:t> ponaša može razumno očekivati da će se protiv njega pokrenuti postupak pred tim sudovima </a:t>
            </a:r>
          </a:p>
          <a:p>
            <a:pPr marL="0" indent="0">
              <a:buNone/>
            </a:pPr>
            <a:endParaRPr lang="hr-HR" sz="2200" dirty="0">
              <a:latin typeface="Arial" panose="020B0604020202020204" pitchFamily="34" charset="0"/>
              <a:cs typeface="Arial" panose="020B0604020202020204" pitchFamily="34" charset="0"/>
            </a:endParaRPr>
          </a:p>
          <a:p>
            <a:pPr marL="0" indent="0">
              <a:buNone/>
            </a:pPr>
            <a:r>
              <a:rPr lang="hr-HR" sz="2200" dirty="0">
                <a:latin typeface="Arial" panose="020B0604020202020204" pitchFamily="34" charset="0"/>
                <a:cs typeface="Arial" panose="020B0604020202020204" pitchFamily="34" charset="0"/>
              </a:rPr>
              <a:t>(C-352/13 CDC </a:t>
            </a:r>
            <a:r>
              <a:rPr lang="hr-HR" sz="2200" dirty="0" err="1">
                <a:latin typeface="Arial" panose="020B0604020202020204" pitchFamily="34" charset="0"/>
                <a:cs typeface="Arial" panose="020B0604020202020204" pitchFamily="34" charset="0"/>
              </a:rPr>
              <a:t>Hydrogen</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Peroxide</a:t>
            </a:r>
            <a:r>
              <a:rPr lang="hr-HR" sz="2200" dirty="0">
                <a:latin typeface="Arial" panose="020B0604020202020204" pitchFamily="34" charset="0"/>
                <a:cs typeface="Arial" panose="020B0604020202020204" pitchFamily="34" charset="0"/>
              </a:rPr>
              <a:t>; C-30/20 RH/AB Volvo i dr.; C-451/18, Tibor-Trans/DAF </a:t>
            </a:r>
            <a:r>
              <a:rPr lang="hr-HR" sz="2200" dirty="0" err="1">
                <a:latin typeface="Arial" panose="020B0604020202020204" pitchFamily="34" charset="0"/>
                <a:cs typeface="Arial" panose="020B0604020202020204" pitchFamily="34" charset="0"/>
              </a:rPr>
              <a:t>Trucks</a:t>
            </a:r>
            <a:r>
              <a:rPr lang="hr-HR" sz="2200" dirty="0">
                <a:latin typeface="Arial" panose="020B0604020202020204" pitchFamily="34" charset="0"/>
                <a:cs typeface="Arial" panose="020B0604020202020204" pitchFamily="34" charset="0"/>
              </a:rPr>
              <a:t>; C-27/17, </a:t>
            </a:r>
            <a:r>
              <a:rPr lang="hr-HR" sz="2200" dirty="0" err="1">
                <a:latin typeface="Arial" panose="020B0604020202020204" pitchFamily="34" charset="0"/>
                <a:cs typeface="Arial" panose="020B0604020202020204" pitchFamily="34" charset="0"/>
              </a:rPr>
              <a:t>flyLAL</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Lithuanian</a:t>
            </a:r>
            <a:r>
              <a:rPr lang="hr-HR" sz="2200" dirty="0">
                <a:latin typeface="Arial" panose="020B0604020202020204" pitchFamily="34" charset="0"/>
                <a:cs typeface="Arial" panose="020B0604020202020204" pitchFamily="34" charset="0"/>
              </a:rPr>
              <a:t> Airlines</a:t>
            </a:r>
          </a:p>
        </p:txBody>
      </p:sp>
      <p:sp>
        <p:nvSpPr>
          <p:cNvPr id="4" name="Rezervirano mjesto broja slajda 3"/>
          <p:cNvSpPr>
            <a:spLocks noGrp="1"/>
          </p:cNvSpPr>
          <p:nvPr>
            <p:ph type="sldNum" sz="quarter" idx="12"/>
          </p:nvPr>
        </p:nvSpPr>
        <p:spPr/>
        <p:txBody>
          <a:bodyPr/>
          <a:lstStyle/>
          <a:p>
            <a:fld id="{750A8C6C-BABC-4F42-BDE6-C7E066D8AC72}" type="slidenum">
              <a:rPr lang="hr-HR" smtClean="0"/>
              <a:t>18</a:t>
            </a:fld>
            <a:endParaRPr lang="hr-HR"/>
          </a:p>
        </p:txBody>
      </p:sp>
    </p:spTree>
    <p:extLst>
      <p:ext uri="{BB962C8B-B14F-4D97-AF65-F5344CB8AC3E}">
        <p14:creationId xmlns:p14="http://schemas.microsoft.com/office/powerpoint/2010/main" val="2381948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AD5B80AE-ED56-4488-BC92-CF081A435BB5}"/>
              </a:ext>
            </a:extLst>
          </p:cNvPr>
          <p:cNvSpPr>
            <a:spLocks noGrp="1"/>
          </p:cNvSpPr>
          <p:nvPr>
            <p:ph idx="1"/>
          </p:nvPr>
        </p:nvSpPr>
        <p:spPr>
          <a:xfrm>
            <a:off x="457200" y="836712"/>
            <a:ext cx="8229600" cy="5289451"/>
          </a:xfrm>
        </p:spPr>
        <p:txBody>
          <a:bodyPr>
            <a:normAutofit fontScale="62500" lnSpcReduction="20000"/>
          </a:bodyPr>
          <a:lstStyle/>
          <a:p>
            <a:r>
              <a:rPr lang="hr-HR" sz="3200" dirty="0">
                <a:latin typeface="Arial" panose="020B0604020202020204" pitchFamily="34" charset="0"/>
                <a:cs typeface="Arial" panose="020B0604020202020204" pitchFamily="34" charset="0"/>
              </a:rPr>
              <a:t>u kontekstu tužbe za naknadu štete prouzročene dogovorima protivno čl. 101. UFEU-a, a koja se sastoji između ostalog od tajnih dogovora o utvrđivanju cijena i povećanjima bruto cijena nekog proizvoda, mjesto u kojem je nastala štetna radnja odnosno u kojem se dogodio štetni događaj je zapravo mjesto na tržištu na koje je utjecala ta povreda odnosno u kojem su iskrivljene tržišne cijene i u kojem oštećenik tvrdi da je pretrpio tu štetu, što bi bilo mjesto gdje je kupio robu koja je bila pod utjecajem tih dogovora </a:t>
            </a:r>
          </a:p>
          <a:p>
            <a:pPr marL="0" indent="0">
              <a:buNone/>
            </a:pPr>
            <a:r>
              <a:rPr lang="hr-HR" sz="3200" dirty="0">
                <a:latin typeface="Arial" panose="020B0604020202020204" pitchFamily="34" charset="0"/>
                <a:cs typeface="Arial" panose="020B0604020202020204" pitchFamily="34" charset="0"/>
              </a:rPr>
              <a:t>     (C-30/20 RH/AB Volvo)</a:t>
            </a:r>
          </a:p>
          <a:p>
            <a:pPr marL="0" indent="0">
              <a:buNone/>
            </a:pPr>
            <a:endParaRPr lang="hr-HR" sz="3200" dirty="0">
              <a:latin typeface="Arial" panose="020B0604020202020204" pitchFamily="34" charset="0"/>
              <a:cs typeface="Arial" panose="020B0604020202020204" pitchFamily="34" charset="0"/>
            </a:endParaRPr>
          </a:p>
          <a:p>
            <a:r>
              <a:rPr lang="hr-HR" sz="3200" dirty="0">
                <a:latin typeface="Arial" panose="020B0604020202020204" pitchFamily="34" charset="0"/>
                <a:cs typeface="Arial" panose="020B0604020202020204" pitchFamily="34" charset="0"/>
              </a:rPr>
              <a:t>pri tome se ne radi distinkciju između toga je li oštećenik podnio tužbu protiv sudionika zabranjenog sporazuma s kojim je bio u ugovornom odnosu ili ne</a:t>
            </a:r>
          </a:p>
          <a:p>
            <a:endParaRPr lang="hr-HR" sz="3200" dirty="0">
              <a:latin typeface="Arial" panose="020B0604020202020204" pitchFamily="34" charset="0"/>
              <a:cs typeface="Arial" panose="020B0604020202020204" pitchFamily="34" charset="0"/>
            </a:endParaRPr>
          </a:p>
          <a:p>
            <a:r>
              <a:rPr lang="hr-HR" sz="3200" dirty="0">
                <a:latin typeface="Arial" panose="020B0604020202020204" pitchFamily="34" charset="0"/>
                <a:cs typeface="Arial" panose="020B0604020202020204" pitchFamily="34" charset="0"/>
              </a:rPr>
              <a:t>prema mišljenju Suda EU jedinstvena i trajna povreda prava tržišnog natjecanja dovodi do solidarne odgovornosti počinitelja povrede pa je moguće podnijeti tužbu i protiv samo jednog počinitelja povrede s kojim oštećenik nije imao ugovorni odnos</a:t>
            </a:r>
          </a:p>
          <a:p>
            <a:pPr marL="0" indent="0">
              <a:buNone/>
            </a:pPr>
            <a:r>
              <a:rPr lang="hr-HR" sz="3200" dirty="0">
                <a:latin typeface="Arial" panose="020B0604020202020204" pitchFamily="34" charset="0"/>
                <a:cs typeface="Arial" panose="020B0604020202020204" pitchFamily="34" charset="0"/>
              </a:rPr>
              <a:t>    (C-451/18, Tibor-Trans/DAF </a:t>
            </a:r>
            <a:r>
              <a:rPr lang="hr-HR" sz="3200" dirty="0" err="1">
                <a:latin typeface="Arial" panose="020B0604020202020204" pitchFamily="34" charset="0"/>
                <a:cs typeface="Arial" panose="020B0604020202020204" pitchFamily="34" charset="0"/>
              </a:rPr>
              <a:t>Trucks</a:t>
            </a:r>
            <a:r>
              <a:rPr lang="hr-HR" sz="3200" dirty="0">
                <a:latin typeface="Arial" panose="020B0604020202020204" pitchFamily="34" charset="0"/>
                <a:cs typeface="Arial" panose="020B0604020202020204" pitchFamily="34" charset="0"/>
              </a:rPr>
              <a:t>)</a:t>
            </a:r>
          </a:p>
          <a:p>
            <a:endParaRPr lang="de-DE" dirty="0"/>
          </a:p>
        </p:txBody>
      </p:sp>
      <p:sp>
        <p:nvSpPr>
          <p:cNvPr id="4" name="Rezervirano mjesto broja slajda 3">
            <a:extLst>
              <a:ext uri="{FF2B5EF4-FFF2-40B4-BE49-F238E27FC236}">
                <a16:creationId xmlns:a16="http://schemas.microsoft.com/office/drawing/2014/main" id="{89ECE917-5F1E-49C2-B3C3-BC259BB54328}"/>
              </a:ext>
            </a:extLst>
          </p:cNvPr>
          <p:cNvSpPr>
            <a:spLocks noGrp="1"/>
          </p:cNvSpPr>
          <p:nvPr>
            <p:ph type="sldNum" sz="quarter" idx="12"/>
          </p:nvPr>
        </p:nvSpPr>
        <p:spPr/>
        <p:txBody>
          <a:bodyPr/>
          <a:lstStyle/>
          <a:p>
            <a:fld id="{750A8C6C-BABC-4F42-BDE6-C7E066D8AC72}" type="slidenum">
              <a:rPr lang="hr-HR" smtClean="0"/>
              <a:t>19</a:t>
            </a:fld>
            <a:endParaRPr lang="hr-HR"/>
          </a:p>
        </p:txBody>
      </p:sp>
    </p:spTree>
    <p:extLst>
      <p:ext uri="{BB962C8B-B14F-4D97-AF65-F5344CB8AC3E}">
        <p14:creationId xmlns:p14="http://schemas.microsoft.com/office/powerpoint/2010/main" val="240860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zervirano mjesto sadržaja 2"/>
          <p:cNvSpPr>
            <a:spLocks noGrp="1"/>
          </p:cNvSpPr>
          <p:nvPr>
            <p:ph idx="1"/>
          </p:nvPr>
        </p:nvSpPr>
        <p:spPr>
          <a:xfrm>
            <a:off x="323528" y="188640"/>
            <a:ext cx="8446393" cy="6127699"/>
          </a:xfrm>
        </p:spPr>
        <p:txBody>
          <a:bodyPr>
            <a:noAutofit/>
          </a:bodyPr>
          <a:lstStyle/>
          <a:p>
            <a:pPr eaLnBrk="1" hangingPunct="1">
              <a:lnSpc>
                <a:spcPct val="120000"/>
              </a:lnSpc>
            </a:pPr>
            <a:endParaRPr lang="hr-HR" sz="2000" dirty="0">
              <a:latin typeface="Arial" panose="020B0604020202020204" pitchFamily="34" charset="0"/>
              <a:cs typeface="Arial" panose="020B0604020202020204" pitchFamily="34" charset="0"/>
            </a:endParaRPr>
          </a:p>
          <a:p>
            <a:pPr eaLnBrk="1" hangingPunct="1">
              <a:lnSpc>
                <a:spcPct val="120000"/>
              </a:lnSpc>
            </a:pPr>
            <a:r>
              <a:rPr lang="hr-HR" sz="2400" dirty="0">
                <a:latin typeface="Arial" panose="020B0604020202020204" pitchFamily="34" charset="0"/>
                <a:cs typeface="Arial" panose="020B0604020202020204" pitchFamily="34" charset="0"/>
              </a:rPr>
              <a:t>Pravila o nadležnosti u Uredbi </a:t>
            </a:r>
            <a:r>
              <a:rPr lang="hr-HR" sz="2400" dirty="0" err="1">
                <a:latin typeface="Arial" panose="020B0604020202020204" pitchFamily="34" charset="0"/>
                <a:cs typeface="Arial" panose="020B0604020202020204" pitchFamily="34" charset="0"/>
              </a:rPr>
              <a:t>Brisel</a:t>
            </a:r>
            <a:r>
              <a:rPr lang="hr-HR" sz="2400" dirty="0">
                <a:latin typeface="Arial" panose="020B0604020202020204" pitchFamily="34" charset="0"/>
                <a:cs typeface="Arial" panose="020B0604020202020204" pitchFamily="34" charset="0"/>
              </a:rPr>
              <a:t> </a:t>
            </a:r>
            <a:r>
              <a:rPr lang="hr-HR" sz="2400" dirty="0" err="1">
                <a:latin typeface="Arial" panose="020B0604020202020204" pitchFamily="34" charset="0"/>
                <a:cs typeface="Arial" panose="020B0604020202020204" pitchFamily="34" charset="0"/>
              </a:rPr>
              <a:t>Ia</a:t>
            </a:r>
            <a:r>
              <a:rPr lang="hr-HR" sz="2400" dirty="0">
                <a:latin typeface="Arial" panose="020B0604020202020204" pitchFamily="34" charset="0"/>
                <a:cs typeface="Arial" panose="020B0604020202020204" pitchFamily="34" charset="0"/>
              </a:rPr>
              <a:t>- što je moguće više predvidiva, transparentnija</a:t>
            </a:r>
          </a:p>
          <a:p>
            <a:pPr eaLnBrk="1" hangingPunct="1">
              <a:lnSpc>
                <a:spcPct val="120000"/>
              </a:lnSpc>
            </a:pPr>
            <a:r>
              <a:rPr lang="hr-HR" sz="2400" dirty="0">
                <a:latin typeface="Arial" panose="020B0604020202020204" pitchFamily="34" charset="0"/>
                <a:cs typeface="Arial" panose="020B0604020202020204" pitchFamily="34" charset="0"/>
              </a:rPr>
              <a:t>Cilj-izbjegavanje sukoba nadležnosti i osiguranja pravne sigurnosti</a:t>
            </a:r>
          </a:p>
          <a:p>
            <a:pPr marL="0" indent="0" eaLnBrk="1" hangingPunct="1">
              <a:lnSpc>
                <a:spcPct val="120000"/>
              </a:lnSpc>
              <a:buNone/>
            </a:pPr>
            <a:endParaRPr lang="hr-HR" sz="2400" dirty="0">
              <a:latin typeface="Arial" panose="020B0604020202020204" pitchFamily="34" charset="0"/>
              <a:cs typeface="Arial" panose="020B0604020202020204" pitchFamily="34" charset="0"/>
            </a:endParaRPr>
          </a:p>
          <a:p>
            <a:pPr marL="0" indent="0" eaLnBrk="1" hangingPunct="1">
              <a:lnSpc>
                <a:spcPct val="120000"/>
              </a:lnSpc>
              <a:buNone/>
            </a:pPr>
            <a:r>
              <a:rPr lang="hr-HR" sz="2400" dirty="0">
                <a:latin typeface="Arial" panose="020B0604020202020204" pitchFamily="34" charset="0"/>
                <a:cs typeface="Arial" panose="020B0604020202020204" pitchFamily="34" charset="0"/>
              </a:rPr>
              <a:t>OSNOVNO NAČELO- domicil tuženika</a:t>
            </a:r>
          </a:p>
          <a:p>
            <a:pPr marL="0" indent="0" eaLnBrk="1" hangingPunct="1">
              <a:lnSpc>
                <a:spcPct val="120000"/>
              </a:lnSpc>
              <a:buNone/>
            </a:pPr>
            <a:endParaRPr lang="hr-HR" sz="2400" dirty="0">
              <a:latin typeface="Arial" panose="020B0604020202020204" pitchFamily="34" charset="0"/>
              <a:cs typeface="Arial" panose="020B0604020202020204" pitchFamily="34" charset="0"/>
            </a:endParaRPr>
          </a:p>
          <a:p>
            <a:pPr marL="0" indent="0" eaLnBrk="1" hangingPunct="1">
              <a:lnSpc>
                <a:spcPct val="120000"/>
              </a:lnSpc>
              <a:buNone/>
            </a:pPr>
            <a:r>
              <a:rPr lang="hr-HR" sz="2400" dirty="0">
                <a:latin typeface="Arial" panose="020B0604020202020204" pitchFamily="34" charset="0"/>
                <a:cs typeface="Arial" panose="020B0604020202020204" pitchFamily="34" charset="0"/>
              </a:rPr>
              <a:t>ALTERNATIVNE OSNOVE NADLEŽNOSTI- uska povezanost između suda i tužbe ili zbog olakšavanja pravilnog sudovanja –treba se tumačiti usko i trebalo bi osigurati pravnu sigurnost-predvidivost</a:t>
            </a:r>
          </a:p>
          <a:p>
            <a:pPr marL="0" indent="0" eaLnBrk="1" hangingPunct="1">
              <a:lnSpc>
                <a:spcPct val="120000"/>
              </a:lnSpc>
              <a:buNone/>
            </a:pPr>
            <a:endParaRPr lang="hr-HR" sz="2000" dirty="0">
              <a:latin typeface="Arial" panose="020B0604020202020204" pitchFamily="34" charset="0"/>
              <a:cs typeface="Arial" panose="020B0604020202020204" pitchFamily="34" charset="0"/>
            </a:endParaRPr>
          </a:p>
        </p:txBody>
      </p:sp>
      <p:sp>
        <p:nvSpPr>
          <p:cNvPr id="3" name="Rezervirano mjesto broja slajda 2"/>
          <p:cNvSpPr>
            <a:spLocks noGrp="1"/>
          </p:cNvSpPr>
          <p:nvPr>
            <p:ph type="sldNum" sz="quarter" idx="12"/>
          </p:nvPr>
        </p:nvSpPr>
        <p:spPr/>
        <p:txBody>
          <a:bodyPr/>
          <a:lstStyle/>
          <a:p>
            <a:fld id="{750A8C6C-BABC-4F42-BDE6-C7E066D8AC72}" type="slidenum">
              <a:rPr lang="hr-HR" smtClean="0"/>
              <a:t>2</a:t>
            </a:fld>
            <a:endParaRPr lang="hr-HR" dirty="0"/>
          </a:p>
        </p:txBody>
      </p:sp>
    </p:spTree>
    <p:extLst>
      <p:ext uri="{BB962C8B-B14F-4D97-AF65-F5344CB8AC3E}">
        <p14:creationId xmlns:p14="http://schemas.microsoft.com/office/powerpoint/2010/main" val="2660314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zervirano mjesto sadržaja 2"/>
          <p:cNvSpPr>
            <a:spLocks noGrp="1"/>
          </p:cNvSpPr>
          <p:nvPr>
            <p:ph idx="1"/>
          </p:nvPr>
        </p:nvSpPr>
        <p:spPr>
          <a:xfrm>
            <a:off x="323528" y="332656"/>
            <a:ext cx="8157344" cy="5904656"/>
          </a:xfrm>
        </p:spPr>
        <p:txBody>
          <a:bodyPr>
            <a:noAutofit/>
          </a:bodyPr>
          <a:lstStyle/>
          <a:p>
            <a:pPr marL="0" indent="0" algn="just">
              <a:buNone/>
            </a:pPr>
            <a:r>
              <a:rPr lang="hr-HR" sz="2200" dirty="0">
                <a:effectLst/>
                <a:latin typeface="Arial" panose="020B0604020202020204" pitchFamily="34" charset="0"/>
                <a:ea typeface="Calibri" panose="020F0502020204030204" pitchFamily="34" charset="0"/>
                <a:cs typeface="Arial" panose="020B0604020202020204" pitchFamily="34" charset="0"/>
              </a:rPr>
              <a:t>NADLEŽNOST VEZANO ZA FINANCIJSKE ŠTETE NA INVESTICIJSKOM RAČUNU</a:t>
            </a:r>
          </a:p>
          <a:p>
            <a:pPr marL="0" indent="0" algn="just">
              <a:buNone/>
            </a:pPr>
            <a:r>
              <a:rPr lang="hr-HR" sz="2200" dirty="0">
                <a:latin typeface="Arial" panose="020B0604020202020204" pitchFamily="34" charset="0"/>
                <a:cs typeface="Arial" panose="020B0604020202020204" pitchFamily="34" charset="0"/>
              </a:rPr>
              <a:t>„mjesto u kojem je nastala štetna radnja”-tumačiti usko </a:t>
            </a:r>
          </a:p>
          <a:p>
            <a:pPr algn="just">
              <a:buFontTx/>
              <a:buChar char="-"/>
            </a:pPr>
            <a:r>
              <a:rPr lang="hr-HR" sz="2200" dirty="0">
                <a:latin typeface="Arial" panose="020B0604020202020204" pitchFamily="34" charset="0"/>
                <a:cs typeface="Arial" panose="020B0604020202020204" pitchFamily="34" charset="0"/>
              </a:rPr>
              <a:t>taj izraz ne upućuje isključivo na tužiteljev domicil u kojem se nalazi pretežiti dio njegove imovine- bitno je da je ono doista i mjesto uzročnog događaja ili mjesto nastanka štete</a:t>
            </a:r>
          </a:p>
          <a:p>
            <a:pPr marL="0" indent="0" algn="just">
              <a:buNone/>
            </a:pPr>
            <a:endParaRPr lang="hr-HR" sz="2200" dirty="0">
              <a:latin typeface="Arial" panose="020B0604020202020204" pitchFamily="34" charset="0"/>
              <a:cs typeface="Arial" panose="020B0604020202020204" pitchFamily="34" charset="0"/>
            </a:endParaRPr>
          </a:p>
          <a:p>
            <a:pPr algn="just">
              <a:buFontTx/>
              <a:buChar char="-"/>
            </a:pPr>
            <a:r>
              <a:rPr lang="hr-HR" sz="2200" u="sng" dirty="0">
                <a:latin typeface="Arial" panose="020B0604020202020204" pitchFamily="34" charset="0"/>
                <a:cs typeface="Arial" panose="020B0604020202020204" pitchFamily="34" charset="0"/>
              </a:rPr>
              <a:t>C-709/19 </a:t>
            </a:r>
            <a:r>
              <a:rPr lang="hr-HR" sz="2200" u="sng" dirty="0" err="1">
                <a:latin typeface="Arial" panose="020B0604020202020204" pitchFamily="34" charset="0"/>
                <a:cs typeface="Arial" panose="020B0604020202020204" pitchFamily="34" charset="0"/>
              </a:rPr>
              <a:t>Vereniging</a:t>
            </a:r>
            <a:r>
              <a:rPr lang="hr-HR" sz="2200" u="sng" dirty="0">
                <a:latin typeface="Arial" panose="020B0604020202020204" pitchFamily="34" charset="0"/>
                <a:cs typeface="Arial" panose="020B0604020202020204" pitchFamily="34" charset="0"/>
              </a:rPr>
              <a:t> van </a:t>
            </a:r>
            <a:r>
              <a:rPr lang="hr-HR" sz="2200" u="sng" dirty="0" err="1">
                <a:latin typeface="Arial" panose="020B0604020202020204" pitchFamily="34" charset="0"/>
                <a:cs typeface="Arial" panose="020B0604020202020204" pitchFamily="34" charset="0"/>
              </a:rPr>
              <a:t>Effectenbezitters</a:t>
            </a:r>
            <a:r>
              <a:rPr lang="hr-HR" sz="2200" u="sng" dirty="0">
                <a:latin typeface="Arial" panose="020B0604020202020204" pitchFamily="34" charset="0"/>
                <a:cs typeface="Arial" panose="020B0604020202020204" pitchFamily="34" charset="0"/>
              </a:rPr>
              <a:t>/BP</a:t>
            </a:r>
            <a:endParaRPr lang="hr-HR" sz="2200" dirty="0">
              <a:latin typeface="Arial" panose="020B0604020202020204" pitchFamily="34" charset="0"/>
              <a:cs typeface="Arial" panose="020B0604020202020204" pitchFamily="34" charset="0"/>
            </a:endParaRPr>
          </a:p>
          <a:p>
            <a:pPr algn="just">
              <a:buFontTx/>
              <a:buChar char="-"/>
            </a:pPr>
            <a:r>
              <a:rPr lang="hr-HR" sz="2200" dirty="0">
                <a:latin typeface="Arial" panose="020B0604020202020204" pitchFamily="34" charset="0"/>
                <a:cs typeface="Arial" panose="020B0604020202020204" pitchFamily="34" charset="0"/>
              </a:rPr>
              <a:t>financijska šteta na investicijskom računu putem kojeg su se stjecali, držali ili prodavali vrijednosni papiri, radi utvrđivanja odgovornosti za štetu izdavatelja vrijednosnih papira na temelju obveza obavještavanja kojima taj izdavatelj podliježe </a:t>
            </a:r>
          </a:p>
          <a:p>
            <a:pPr algn="just">
              <a:buFontTx/>
              <a:buChar char="-"/>
            </a:pPr>
            <a:endParaRPr lang="hr-HR" sz="2200" dirty="0">
              <a:latin typeface="Arial" panose="020B0604020202020204" pitchFamily="34" charset="0"/>
              <a:cs typeface="Arial" panose="020B0604020202020204" pitchFamily="34" charset="0"/>
            </a:endParaRPr>
          </a:p>
          <a:p>
            <a:pPr algn="just">
              <a:buFontTx/>
              <a:buChar char="-"/>
            </a:pPr>
            <a:r>
              <a:rPr lang="hr-HR" sz="2200" dirty="0">
                <a:latin typeface="Arial" panose="020B0604020202020204" pitchFamily="34" charset="0"/>
                <a:cs typeface="Arial" panose="020B0604020202020204" pitchFamily="34" charset="0"/>
              </a:rPr>
              <a:t>bitno podliježe li izdavatelj vrijednosnih papira zakonskim obvezama objavljivanja ili ne</a:t>
            </a:r>
          </a:p>
        </p:txBody>
      </p:sp>
      <p:sp>
        <p:nvSpPr>
          <p:cNvPr id="2" name="Rezervirano mjesto broja slajda 1"/>
          <p:cNvSpPr>
            <a:spLocks noGrp="1"/>
          </p:cNvSpPr>
          <p:nvPr>
            <p:ph type="sldNum" sz="quarter" idx="12"/>
          </p:nvPr>
        </p:nvSpPr>
        <p:spPr/>
        <p:txBody>
          <a:bodyPr/>
          <a:lstStyle/>
          <a:p>
            <a:fld id="{750A8C6C-BABC-4F42-BDE6-C7E066D8AC72}" type="slidenum">
              <a:rPr lang="hr-HR" smtClean="0"/>
              <a:t>20</a:t>
            </a:fld>
            <a:endParaRPr lang="hr-HR"/>
          </a:p>
        </p:txBody>
      </p:sp>
    </p:spTree>
    <p:extLst>
      <p:ext uri="{BB962C8B-B14F-4D97-AF65-F5344CB8AC3E}">
        <p14:creationId xmlns:p14="http://schemas.microsoft.com/office/powerpoint/2010/main" val="65616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normAutofit fontScale="92500"/>
          </a:bodyPr>
          <a:lstStyle/>
          <a:p>
            <a:pPr marL="0" indent="0" algn="just">
              <a:buNone/>
            </a:pPr>
            <a:endParaRPr lang="hr-HR" sz="2200" dirty="0">
              <a:latin typeface="Arial" panose="020B0604020202020204" pitchFamily="34" charset="0"/>
              <a:cs typeface="Arial" panose="020B0604020202020204" pitchFamily="34" charset="0"/>
            </a:endParaRPr>
          </a:p>
          <a:p>
            <a:pPr marL="0" indent="0" algn="just">
              <a:buNone/>
            </a:pPr>
            <a:r>
              <a:rPr lang="hr-HR" sz="2200" dirty="0">
                <a:latin typeface="Arial" panose="020B0604020202020204" pitchFamily="34" charset="0"/>
                <a:cs typeface="Arial" panose="020B0604020202020204" pitchFamily="34" charset="0"/>
              </a:rPr>
              <a:t>RAZLIKOVANJE NADLEŽNOSTI U STVARIMA POVEZANIM S DELIKTIMA ILI KVAZIDELIKTIMA I NADLEŽNOST U STVARIMA POVEZANIM S UGOVOROM</a:t>
            </a:r>
          </a:p>
          <a:p>
            <a:pPr marL="0" indent="0" algn="just">
              <a:buNone/>
            </a:pPr>
            <a:endParaRPr lang="hr-HR" sz="2200" dirty="0">
              <a:latin typeface="Arial" panose="020B0604020202020204" pitchFamily="34" charset="0"/>
              <a:cs typeface="Arial" panose="020B0604020202020204" pitchFamily="34" charset="0"/>
            </a:endParaRPr>
          </a:p>
          <a:p>
            <a:pPr algn="just"/>
            <a:r>
              <a:rPr lang="hr-HR" sz="2200" dirty="0">
                <a:effectLst/>
                <a:latin typeface="Arial" panose="020B0604020202020204" pitchFamily="34" charset="0"/>
                <a:ea typeface="Times New Roman" panose="02020603050405020304" pitchFamily="18" charset="0"/>
              </a:rPr>
              <a:t>stvari koje se odnose na delikte- </a:t>
            </a:r>
            <a:r>
              <a:rPr lang="hr-HR" sz="2200" dirty="0">
                <a:latin typeface="Arial" panose="020B0604020202020204" pitchFamily="34" charset="0"/>
                <a:cs typeface="Arial" panose="020B0604020202020204" pitchFamily="34" charset="0"/>
              </a:rPr>
              <a:t>ako se postupanje kojemu se prigovara ne može smatrati povredom ugovornih obveza</a:t>
            </a:r>
          </a:p>
          <a:p>
            <a:pPr algn="just"/>
            <a:r>
              <a:rPr lang="hr-HR" sz="2200" dirty="0">
                <a:latin typeface="Arial" panose="020B0604020202020204" pitchFamily="34" charset="0"/>
                <a:cs typeface="Arial" panose="020B0604020202020204" pitchFamily="34" charset="0"/>
              </a:rPr>
              <a:t>stvari povezane s ugovorom - ako je tumačenje ugovora koji obvezuje tuženika i tužitelja nužno kako bi se utvrdila zakonitost/nezakonitost ponašanja koje tužitelj prigovara tuženiku</a:t>
            </a:r>
          </a:p>
          <a:p>
            <a:pPr algn="just"/>
            <a:r>
              <a:rPr lang="hr-HR" sz="2200" dirty="0">
                <a:latin typeface="Arial" panose="020B0604020202020204" pitchFamily="34" charset="0"/>
                <a:cs typeface="Arial" panose="020B0604020202020204" pitchFamily="34" charset="0"/>
              </a:rPr>
              <a:t>Kod deliktne ili </a:t>
            </a:r>
            <a:r>
              <a:rPr lang="hr-HR" sz="2200" dirty="0" err="1">
                <a:latin typeface="Arial" panose="020B0604020202020204" pitchFamily="34" charset="0"/>
                <a:cs typeface="Arial" panose="020B0604020202020204" pitchFamily="34" charset="0"/>
              </a:rPr>
              <a:t>kvazideliktne</a:t>
            </a:r>
            <a:r>
              <a:rPr lang="hr-HR" sz="2200" dirty="0">
                <a:latin typeface="Arial" panose="020B0604020202020204" pitchFamily="34" charset="0"/>
                <a:cs typeface="Arial" panose="020B0604020202020204" pitchFamily="34" charset="0"/>
              </a:rPr>
              <a:t> odgovornosti- nije nužno ispitati sadržaj ugovora koji je sklopljen između stranaka kako bi se ocijenila zakonitost ili nezakonitost ponašanja koje se prigovara tuženiku, jer se ta obveza nameće tuženiku neovisno o tom ugovoru</a:t>
            </a:r>
          </a:p>
          <a:p>
            <a:pPr marL="0" indent="0">
              <a:buNone/>
            </a:pPr>
            <a:endParaRPr lang="hr-HR" sz="2400" dirty="0">
              <a:latin typeface="Arial" panose="020B0604020202020204" pitchFamily="34" charset="0"/>
              <a:cs typeface="Arial" panose="020B0604020202020204" pitchFamily="34" charset="0"/>
            </a:endParaRPr>
          </a:p>
          <a:p>
            <a:pPr marL="0" indent="0">
              <a:buNone/>
            </a:pPr>
            <a:r>
              <a:rPr lang="hr-HR" sz="2400" dirty="0">
                <a:latin typeface="Arial" panose="020B0604020202020204" pitchFamily="34" charset="0"/>
                <a:cs typeface="Arial" panose="020B0604020202020204" pitchFamily="34" charset="0"/>
              </a:rPr>
              <a:t>    (C-30/20 RH/AB Volvo i C-451/18, Tibor-Trans/DAF </a:t>
            </a:r>
            <a:r>
              <a:rPr lang="hr-HR" sz="2400" dirty="0" err="1">
                <a:latin typeface="Arial" panose="020B0604020202020204" pitchFamily="34" charset="0"/>
                <a:cs typeface="Arial" panose="020B0604020202020204" pitchFamily="34" charset="0"/>
              </a:rPr>
              <a:t>Trucks</a:t>
            </a:r>
            <a:r>
              <a:rPr lang="hr-HR" sz="2400" dirty="0">
                <a:latin typeface="Arial" panose="020B0604020202020204" pitchFamily="34" charset="0"/>
                <a:cs typeface="Arial" panose="020B0604020202020204" pitchFamily="34" charset="0"/>
              </a:rPr>
              <a:t>)</a:t>
            </a:r>
          </a:p>
          <a:p>
            <a:endParaRPr lang="hr-HR" sz="2200" dirty="0">
              <a:latin typeface="Arial" panose="020B0604020202020204" pitchFamily="34" charset="0"/>
              <a:cs typeface="Arial" panose="020B0604020202020204" pitchFamily="34" charset="0"/>
            </a:endParaRPr>
          </a:p>
        </p:txBody>
      </p:sp>
      <p:sp>
        <p:nvSpPr>
          <p:cNvPr id="4" name="Rezervirano mjesto broja slajda 3"/>
          <p:cNvSpPr>
            <a:spLocks noGrp="1"/>
          </p:cNvSpPr>
          <p:nvPr>
            <p:ph type="sldNum" sz="quarter" idx="12"/>
          </p:nvPr>
        </p:nvSpPr>
        <p:spPr/>
        <p:txBody>
          <a:bodyPr/>
          <a:lstStyle/>
          <a:p>
            <a:fld id="{750A8C6C-BABC-4F42-BDE6-C7E066D8AC72}" type="slidenum">
              <a:rPr lang="hr-HR" smtClean="0"/>
              <a:t>21</a:t>
            </a:fld>
            <a:endParaRPr lang="hr-HR"/>
          </a:p>
        </p:txBody>
      </p:sp>
    </p:spTree>
    <p:extLst>
      <p:ext uri="{BB962C8B-B14F-4D97-AF65-F5344CB8AC3E}">
        <p14:creationId xmlns:p14="http://schemas.microsoft.com/office/powerpoint/2010/main" val="3305627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zervirano mjesto sadržaja 2"/>
          <p:cNvSpPr>
            <a:spLocks noGrp="1"/>
          </p:cNvSpPr>
          <p:nvPr>
            <p:ph idx="1"/>
          </p:nvPr>
        </p:nvSpPr>
        <p:spPr>
          <a:xfrm>
            <a:off x="245471" y="692696"/>
            <a:ext cx="8898529" cy="5400600"/>
          </a:xfrm>
        </p:spPr>
        <p:txBody>
          <a:bodyPr>
            <a:normAutofit fontScale="92500" lnSpcReduction="20000"/>
          </a:bodyPr>
          <a:lstStyle/>
          <a:p>
            <a:pPr marL="0" indent="0" algn="just" eaLnBrk="1" hangingPunct="1">
              <a:buNone/>
            </a:pPr>
            <a:r>
              <a:rPr lang="pl-PL" sz="2600" dirty="0">
                <a:latin typeface="Arial" panose="020B0604020202020204" pitchFamily="34" charset="0"/>
                <a:cs typeface="Arial" panose="020B0604020202020204" pitchFamily="34" charset="0"/>
              </a:rPr>
              <a:t>NADLEŽNOST U STVARIMA KOJE SE ODNOSE NA OSIGURANJE</a:t>
            </a:r>
            <a:endParaRPr lang="hr-HR" sz="2200" b="1" dirty="0">
              <a:latin typeface="Arial" panose="020B0604020202020204" pitchFamily="34" charset="0"/>
              <a:cs typeface="Arial" panose="020B0604020202020204" pitchFamily="34" charset="0"/>
            </a:endParaRPr>
          </a:p>
          <a:p>
            <a:pPr marL="0" indent="0" eaLnBrk="1" hangingPunct="1">
              <a:buNone/>
            </a:pPr>
            <a:endParaRPr lang="hr-HR" sz="2200" dirty="0">
              <a:latin typeface="Arial" panose="020B0604020202020204" pitchFamily="34" charset="0"/>
              <a:cs typeface="Arial" panose="020B0604020202020204" pitchFamily="34" charset="0"/>
            </a:endParaRPr>
          </a:p>
          <a:p>
            <a:pPr marL="0" indent="0" eaLnBrk="1" hangingPunct="1">
              <a:buNone/>
            </a:pPr>
            <a:r>
              <a:rPr lang="hr-HR" sz="2200" dirty="0">
                <a:latin typeface="Arial" panose="020B0604020202020204" pitchFamily="34" charset="0"/>
                <a:cs typeface="Arial" panose="020B0604020202020204" pitchFamily="34" charset="0"/>
              </a:rPr>
              <a:t>nadležnost - prema domicilu tuženika ako je osiguravatelj tužen, </a:t>
            </a:r>
          </a:p>
          <a:p>
            <a:pPr marL="0" indent="0" eaLnBrk="1" hangingPunct="1">
              <a:buNone/>
            </a:pPr>
            <a:r>
              <a:rPr lang="hr-HR" sz="2200" dirty="0">
                <a:latin typeface="Arial" panose="020B0604020202020204" pitchFamily="34" charset="0"/>
                <a:cs typeface="Arial" panose="020B0604020202020204" pitchFamily="34" charset="0"/>
              </a:rPr>
              <a:t>	      - prema domicilu tužitelja ako tužbu protiv osiguratelja </a:t>
            </a:r>
          </a:p>
          <a:p>
            <a:pPr marL="0" indent="0" eaLnBrk="1" hangingPunct="1">
              <a:buNone/>
            </a:pPr>
            <a:r>
              <a:rPr lang="hr-HR" sz="2200" dirty="0">
                <a:latin typeface="Arial" panose="020B0604020202020204" pitchFamily="34" charset="0"/>
                <a:cs typeface="Arial" panose="020B0604020202020204" pitchFamily="34" charset="0"/>
              </a:rPr>
              <a:t>                     podnose ugovaratelj osiguranja, osiguranik ili korisnik osiguranja 	        (čl. 11. st. 1. Uredba </a:t>
            </a:r>
            <a:r>
              <a:rPr lang="hr-HR" sz="2200" dirty="0" err="1">
                <a:latin typeface="Arial" panose="020B0604020202020204" pitchFamily="34" charset="0"/>
                <a:cs typeface="Arial" panose="020B0604020202020204" pitchFamily="34" charset="0"/>
              </a:rPr>
              <a:t>Brisel</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Ia</a:t>
            </a:r>
            <a:r>
              <a:rPr lang="hr-HR" sz="2200" dirty="0">
                <a:latin typeface="Arial" panose="020B0604020202020204" pitchFamily="34" charset="0"/>
                <a:cs typeface="Arial" panose="020B0604020202020204" pitchFamily="34" charset="0"/>
              </a:rPr>
              <a:t>)</a:t>
            </a:r>
          </a:p>
          <a:p>
            <a:pPr marL="0" indent="0" eaLnBrk="1" hangingPunct="1">
              <a:buNone/>
            </a:pPr>
            <a:endParaRPr lang="hr-HR" sz="2200" dirty="0">
              <a:latin typeface="Arial" panose="020B0604020202020204" pitchFamily="34" charset="0"/>
              <a:cs typeface="Arial" panose="020B0604020202020204" pitchFamily="34" charset="0"/>
            </a:endParaRPr>
          </a:p>
          <a:p>
            <a:pPr marL="0" indent="0" eaLnBrk="1" hangingPunct="1">
              <a:buNone/>
            </a:pPr>
            <a:r>
              <a:rPr lang="hr-HR" sz="2200" u="sng" dirty="0">
                <a:latin typeface="Arial" panose="020B0604020202020204" pitchFamily="34" charset="0"/>
                <a:cs typeface="Arial" panose="020B0604020202020204" pitchFamily="34" charset="0"/>
              </a:rPr>
              <a:t>Određuju li odredbe Uredbe </a:t>
            </a:r>
            <a:r>
              <a:rPr lang="hr-HR" sz="2200" u="sng" dirty="0" err="1">
                <a:latin typeface="Arial" panose="020B0604020202020204" pitchFamily="34" charset="0"/>
                <a:cs typeface="Arial" panose="020B0604020202020204" pitchFamily="34" charset="0"/>
              </a:rPr>
              <a:t>Brisela</a:t>
            </a:r>
            <a:r>
              <a:rPr lang="hr-HR" sz="2200" u="sng" dirty="0">
                <a:latin typeface="Arial" panose="020B0604020202020204" pitchFamily="34" charset="0"/>
                <a:cs typeface="Arial" panose="020B0604020202020204" pitchFamily="34" charset="0"/>
              </a:rPr>
              <a:t> </a:t>
            </a:r>
            <a:r>
              <a:rPr lang="hr-HR" sz="2200" u="sng" dirty="0" err="1">
                <a:latin typeface="Arial" panose="020B0604020202020204" pitchFamily="34" charset="0"/>
                <a:cs typeface="Arial" panose="020B0604020202020204" pitchFamily="34" charset="0"/>
              </a:rPr>
              <a:t>Ia</a:t>
            </a:r>
            <a:r>
              <a:rPr lang="hr-HR" sz="2200" u="sng" dirty="0">
                <a:latin typeface="Arial" panose="020B0604020202020204" pitchFamily="34" charset="0"/>
                <a:cs typeface="Arial" panose="020B0604020202020204" pitchFamily="34" charset="0"/>
              </a:rPr>
              <a:t> samo međunarodnu nadležnosti ili istodobno određuju i nacionalnu i to mjesnu nadležnost unutar određene države članice?</a:t>
            </a:r>
          </a:p>
          <a:p>
            <a:pPr marL="0" indent="0" eaLnBrk="1" hangingPunct="1">
              <a:buNone/>
            </a:pPr>
            <a:r>
              <a:rPr lang="hr-HR" sz="2200" dirty="0">
                <a:latin typeface="Arial" panose="020B0604020202020204" pitchFamily="34" charset="0"/>
                <a:cs typeface="Arial" panose="020B0604020202020204" pitchFamily="34" charset="0"/>
              </a:rPr>
              <a:t>(C-652/2020 HW, ZF, MZ protiv Allianz </a:t>
            </a:r>
            <a:r>
              <a:rPr lang="hr-HR" sz="2200" dirty="0" err="1">
                <a:latin typeface="Arial" panose="020B0604020202020204" pitchFamily="34" charset="0"/>
                <a:cs typeface="Arial" panose="020B0604020202020204" pitchFamily="34" charset="0"/>
              </a:rPr>
              <a:t>Elementar</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Versicherungs</a:t>
            </a:r>
            <a:r>
              <a:rPr lang="hr-HR" sz="2200" dirty="0">
                <a:latin typeface="Arial" panose="020B0604020202020204" pitchFamily="34" charset="0"/>
                <a:cs typeface="Arial" panose="020B0604020202020204" pitchFamily="34" charset="0"/>
              </a:rPr>
              <a:t> AG)</a:t>
            </a:r>
          </a:p>
          <a:p>
            <a:pPr marL="0" indent="0" eaLnBrk="1" hangingPunct="1">
              <a:buNone/>
            </a:pPr>
            <a:endParaRPr lang="hr-HR" sz="2200" dirty="0">
              <a:latin typeface="Arial" panose="020B0604020202020204" pitchFamily="34" charset="0"/>
              <a:cs typeface="Arial" panose="020B0604020202020204" pitchFamily="34" charset="0"/>
            </a:endParaRPr>
          </a:p>
          <a:p>
            <a:pPr eaLnBrk="1" hangingPunct="1">
              <a:buFontTx/>
              <a:buChar char="-"/>
            </a:pPr>
            <a:r>
              <a:rPr lang="hr-HR" sz="2200" dirty="0">
                <a:latin typeface="Arial" panose="020B0604020202020204" pitchFamily="34" charset="0"/>
                <a:cs typeface="Arial" panose="020B0604020202020204" pitchFamily="34" charset="0"/>
              </a:rPr>
              <a:t>odredba čl. 11. st. 1. </a:t>
            </a:r>
            <a:r>
              <a:rPr lang="hr-HR" sz="2200" dirty="0" err="1">
                <a:latin typeface="Arial" panose="020B0604020202020204" pitchFamily="34" charset="0"/>
                <a:cs typeface="Arial" panose="020B0604020202020204" pitchFamily="34" charset="0"/>
              </a:rPr>
              <a:t>toč</a:t>
            </a:r>
            <a:r>
              <a:rPr lang="hr-HR" sz="2200" dirty="0">
                <a:latin typeface="Arial" panose="020B0604020202020204" pitchFamily="34" charset="0"/>
                <a:cs typeface="Arial" panose="020B0604020202020204" pitchFamily="34" charset="0"/>
              </a:rPr>
              <a:t>. b) Uredbe </a:t>
            </a:r>
            <a:r>
              <a:rPr lang="hr-HR" sz="2200" dirty="0" err="1">
                <a:latin typeface="Arial" panose="020B0604020202020204" pitchFamily="34" charset="0"/>
                <a:cs typeface="Arial" panose="020B0604020202020204" pitchFamily="34" charset="0"/>
              </a:rPr>
              <a:t>Brisela</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Ia</a:t>
            </a:r>
            <a:r>
              <a:rPr lang="hr-HR" sz="2200" dirty="0">
                <a:latin typeface="Arial" panose="020B0604020202020204" pitchFamily="34" charset="0"/>
                <a:cs typeface="Arial" panose="020B0604020202020204" pitchFamily="34" charset="0"/>
              </a:rPr>
              <a:t> zapravo ne upućuje na unutarnja pravila država članica, nego se izravno utvrđuje određeni sud, odnosno sud na čijem području tužitelj ima domicil</a:t>
            </a:r>
          </a:p>
          <a:p>
            <a:pPr eaLnBrk="1" hangingPunct="1">
              <a:buFontTx/>
              <a:buChar char="-"/>
            </a:pPr>
            <a:r>
              <a:rPr lang="hr-HR" sz="2200" dirty="0">
                <a:latin typeface="Arial" panose="020B0604020202020204" pitchFamily="34" charset="0"/>
                <a:cs typeface="Arial" panose="020B0604020202020204" pitchFamily="34" charset="0"/>
              </a:rPr>
              <a:t>taj sud je posebno usko povezan s predmetnom tužbom, ali ga istodobno tužitelj može lako utvrditi, a tuženik razumno predvidjeti</a:t>
            </a:r>
          </a:p>
          <a:p>
            <a:pPr marL="0" indent="0" eaLnBrk="1" hangingPunct="1">
              <a:buNone/>
            </a:pPr>
            <a:endParaRPr lang="hr-HR" sz="2200" b="1" dirty="0">
              <a:latin typeface="Arial" panose="020B0604020202020204" pitchFamily="34" charset="0"/>
              <a:cs typeface="Arial" panose="020B0604020202020204" pitchFamily="34" charset="0"/>
            </a:endParaRPr>
          </a:p>
        </p:txBody>
      </p:sp>
      <p:sp>
        <p:nvSpPr>
          <p:cNvPr id="3" name="Rezervirano mjesto broja slajda 2"/>
          <p:cNvSpPr>
            <a:spLocks noGrp="1"/>
          </p:cNvSpPr>
          <p:nvPr>
            <p:ph type="sldNum" sz="quarter" idx="12"/>
          </p:nvPr>
        </p:nvSpPr>
        <p:spPr/>
        <p:txBody>
          <a:bodyPr/>
          <a:lstStyle/>
          <a:p>
            <a:fld id="{750A8C6C-BABC-4F42-BDE6-C7E066D8AC72}" type="slidenum">
              <a:rPr lang="hr-HR" smtClean="0"/>
              <a:t>22</a:t>
            </a:fld>
            <a:endParaRPr lang="hr-HR"/>
          </a:p>
        </p:txBody>
      </p:sp>
    </p:spTree>
    <p:extLst>
      <p:ext uri="{BB962C8B-B14F-4D97-AF65-F5344CB8AC3E}">
        <p14:creationId xmlns:p14="http://schemas.microsoft.com/office/powerpoint/2010/main" val="4005938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39552" y="404664"/>
            <a:ext cx="8229600" cy="6192688"/>
          </a:xfrm>
        </p:spPr>
        <p:txBody>
          <a:bodyPr>
            <a:normAutofit fontScale="92500" lnSpcReduction="10000"/>
          </a:bodyPr>
          <a:lstStyle/>
          <a:p>
            <a:pPr marL="0" indent="0" algn="just">
              <a:buNone/>
            </a:pPr>
            <a:r>
              <a:rPr lang="hr-HR" sz="2400" dirty="0">
                <a:latin typeface="Arial" panose="020B0604020202020204" pitchFamily="34" charset="0"/>
                <a:cs typeface="Arial" panose="020B0604020202020204" pitchFamily="34" charset="0"/>
              </a:rPr>
              <a:t>čl. 13. st. 1. Uredbe </a:t>
            </a:r>
            <a:r>
              <a:rPr lang="hr-HR" sz="2400" dirty="0" err="1">
                <a:latin typeface="Arial" panose="020B0604020202020204" pitchFamily="34" charset="0"/>
                <a:cs typeface="Arial" panose="020B0604020202020204" pitchFamily="34" charset="0"/>
              </a:rPr>
              <a:t>Brisel</a:t>
            </a:r>
            <a:r>
              <a:rPr lang="hr-HR" sz="2400" dirty="0">
                <a:latin typeface="Arial" panose="020B0604020202020204" pitchFamily="34" charset="0"/>
                <a:cs typeface="Arial" panose="020B0604020202020204" pitchFamily="34" charset="0"/>
              </a:rPr>
              <a:t> </a:t>
            </a:r>
            <a:r>
              <a:rPr lang="hr-HR" sz="2400" dirty="0" err="1">
                <a:latin typeface="Arial" panose="020B0604020202020204" pitchFamily="34" charset="0"/>
                <a:cs typeface="Arial" panose="020B0604020202020204" pitchFamily="34" charset="0"/>
              </a:rPr>
              <a:t>Ia</a:t>
            </a:r>
            <a:r>
              <a:rPr lang="hr-HR" sz="2400" dirty="0">
                <a:latin typeface="Arial" panose="020B0604020202020204" pitchFamily="34" charset="0"/>
                <a:cs typeface="Arial" panose="020B0604020202020204" pitchFamily="34" charset="0"/>
              </a:rPr>
              <a:t>- osiguravatelj može također, ako to dopušta pravo suda, sudjelovati u postupku koji je oštećena stranka pokrenula protiv osiguranika </a:t>
            </a:r>
          </a:p>
          <a:p>
            <a:pPr marL="0" indent="0" algn="just">
              <a:buNone/>
            </a:pPr>
            <a:endParaRPr lang="hr-HR" sz="2400" dirty="0">
              <a:latin typeface="Arial" panose="020B0604020202020204" pitchFamily="34" charset="0"/>
              <a:cs typeface="Arial" panose="020B0604020202020204" pitchFamily="34" charset="0"/>
            </a:endParaRPr>
          </a:p>
          <a:p>
            <a:pPr marL="0" indent="0" algn="just">
              <a:buNone/>
            </a:pPr>
            <a:r>
              <a:rPr lang="hr-HR" sz="2400" dirty="0">
                <a:latin typeface="Arial" panose="020B0604020202020204" pitchFamily="34" charset="0"/>
                <a:cs typeface="Arial" panose="020B0604020202020204" pitchFamily="34" charset="0"/>
              </a:rPr>
              <a:t>- razgraničenje ovakve nadležnosti od nadležnosti za delikte/</a:t>
            </a:r>
            <a:r>
              <a:rPr lang="hr-HR" sz="2400" dirty="0" err="1">
                <a:latin typeface="Arial" panose="020B0604020202020204" pitchFamily="34" charset="0"/>
                <a:cs typeface="Arial" panose="020B0604020202020204" pitchFamily="34" charset="0"/>
              </a:rPr>
              <a:t>kvazidelikt</a:t>
            </a:r>
            <a:endParaRPr lang="hr-HR" sz="2400" dirty="0">
              <a:latin typeface="Arial" panose="020B0604020202020204" pitchFamily="34" charset="0"/>
              <a:cs typeface="Arial" panose="020B0604020202020204" pitchFamily="34" charset="0"/>
            </a:endParaRPr>
          </a:p>
          <a:p>
            <a:pPr marL="0" indent="0" algn="just">
              <a:buNone/>
            </a:pPr>
            <a:r>
              <a:rPr lang="hr-HR" sz="2400" dirty="0">
                <a:latin typeface="Arial" panose="020B0604020202020204" pitchFamily="34" charset="0"/>
                <a:cs typeface="Arial" panose="020B0604020202020204" pitchFamily="34" charset="0"/>
              </a:rPr>
              <a:t>(C-708/20 BT protiv </a:t>
            </a:r>
            <a:r>
              <a:rPr lang="hr-HR" sz="2400" dirty="0" err="1">
                <a:latin typeface="Arial" panose="020B0604020202020204" pitchFamily="34" charset="0"/>
                <a:cs typeface="Arial" panose="020B0604020202020204" pitchFamily="34" charset="0"/>
              </a:rPr>
              <a:t>Seguros</a:t>
            </a:r>
            <a:r>
              <a:rPr lang="hr-HR" sz="2400" dirty="0">
                <a:latin typeface="Arial" panose="020B0604020202020204" pitchFamily="34" charset="0"/>
                <a:cs typeface="Arial" panose="020B0604020202020204" pitchFamily="34" charset="0"/>
              </a:rPr>
              <a:t> </a:t>
            </a:r>
            <a:r>
              <a:rPr lang="hr-HR" sz="2400" dirty="0" err="1">
                <a:latin typeface="Arial" panose="020B0604020202020204" pitchFamily="34" charset="0"/>
                <a:cs typeface="Arial" panose="020B0604020202020204" pitchFamily="34" charset="0"/>
              </a:rPr>
              <a:t>Catalana</a:t>
            </a:r>
            <a:r>
              <a:rPr lang="hr-HR" sz="2400" dirty="0">
                <a:latin typeface="Arial" panose="020B0604020202020204" pitchFamily="34" charset="0"/>
                <a:cs typeface="Arial" panose="020B0604020202020204" pitchFamily="34" charset="0"/>
              </a:rPr>
              <a:t> </a:t>
            </a:r>
            <a:r>
              <a:rPr lang="hr-HR" sz="2400" dirty="0" err="1">
                <a:latin typeface="Arial" panose="020B0604020202020204" pitchFamily="34" charset="0"/>
                <a:cs typeface="Arial" panose="020B0604020202020204" pitchFamily="34" charset="0"/>
              </a:rPr>
              <a:t>Occidente</a:t>
            </a:r>
            <a:r>
              <a:rPr lang="hr-HR" sz="2400" dirty="0">
                <a:latin typeface="Arial" panose="020B0604020202020204" pitchFamily="34" charset="0"/>
                <a:cs typeface="Arial" panose="020B0604020202020204" pitchFamily="34" charset="0"/>
              </a:rPr>
              <a:t> i EB)</a:t>
            </a:r>
          </a:p>
          <a:p>
            <a:pPr marL="0" indent="0" algn="just">
              <a:buNone/>
            </a:pPr>
            <a:endParaRPr lang="hr-HR" sz="2400" dirty="0">
              <a:latin typeface="Arial" panose="020B0604020202020204" pitchFamily="34" charset="0"/>
              <a:cs typeface="Arial" panose="020B0604020202020204" pitchFamily="34" charset="0"/>
            </a:endParaRPr>
          </a:p>
          <a:p>
            <a:pPr algn="just">
              <a:buFontTx/>
              <a:buChar char="-"/>
            </a:pPr>
            <a:r>
              <a:rPr lang="hr-HR" sz="2400" dirty="0">
                <a:latin typeface="Arial" panose="020B0604020202020204" pitchFamily="34" charset="0"/>
                <a:cs typeface="Arial" panose="020B0604020202020204" pitchFamily="34" charset="0"/>
              </a:rPr>
              <a:t>čl. 13. st. 3. Uredbe treba tumačiti na način da se u slučaju izravne tužbe oštećenika protiv osiguravatelja sud države članice u kojoj taj oštećenik ima domicil ne može na temelju navedenog stavka 3. tog članka proglasiti nadležnim i za odlučivanje o zahtjevu za naknadu štete koji je istodobno podnio navedeni oštećenik protiv ugovaratelja osiguranja ili osiguranika s domicilom u drugoj državi članici, a kojeg osiguravatelj nije tužio</a:t>
            </a:r>
          </a:p>
          <a:p>
            <a:pPr algn="just">
              <a:buFontTx/>
              <a:buChar char="-"/>
            </a:pPr>
            <a:r>
              <a:rPr lang="hr-HR" sz="2400" dirty="0">
                <a:latin typeface="Arial" panose="020B0604020202020204" pitchFamily="34" charset="0"/>
                <a:cs typeface="Arial" panose="020B0604020202020204" pitchFamily="34" charset="0"/>
              </a:rPr>
              <a:t>U suprotnom bi se zaobišla pravila o nadležnosti u stvarima koje se odnose na deliktnu odgovornost</a:t>
            </a:r>
          </a:p>
          <a:p>
            <a:pPr marL="0" indent="0" algn="just">
              <a:buNone/>
            </a:pPr>
            <a:endParaRPr lang="hr-HR" sz="2200" dirty="0">
              <a:latin typeface="Arial" panose="020B0604020202020204" pitchFamily="34" charset="0"/>
              <a:cs typeface="Arial" panose="020B0604020202020204" pitchFamily="34" charset="0"/>
            </a:endParaRPr>
          </a:p>
        </p:txBody>
      </p:sp>
      <p:sp>
        <p:nvSpPr>
          <p:cNvPr id="4" name="Rezervirano mjesto broja slajda 3"/>
          <p:cNvSpPr>
            <a:spLocks noGrp="1"/>
          </p:cNvSpPr>
          <p:nvPr>
            <p:ph type="sldNum" sz="quarter" idx="12"/>
          </p:nvPr>
        </p:nvSpPr>
        <p:spPr/>
        <p:txBody>
          <a:bodyPr/>
          <a:lstStyle/>
          <a:p>
            <a:fld id="{750A8C6C-BABC-4F42-BDE6-C7E066D8AC72}" type="slidenum">
              <a:rPr lang="hr-HR" smtClean="0"/>
              <a:t>23</a:t>
            </a:fld>
            <a:endParaRPr lang="hr-HR"/>
          </a:p>
        </p:txBody>
      </p:sp>
    </p:spTree>
    <p:extLst>
      <p:ext uri="{BB962C8B-B14F-4D97-AF65-F5344CB8AC3E}">
        <p14:creationId xmlns:p14="http://schemas.microsoft.com/office/powerpoint/2010/main" val="472552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55576" y="404664"/>
            <a:ext cx="7632848" cy="5951686"/>
          </a:xfrm>
        </p:spPr>
        <p:txBody>
          <a:bodyPr>
            <a:noAutofit/>
          </a:bodyPr>
          <a:lstStyle/>
          <a:p>
            <a:pPr lvl="0" algn="just">
              <a:lnSpc>
                <a:spcPct val="150000"/>
              </a:lnSpc>
              <a:spcBef>
                <a:spcPts val="600"/>
              </a:spcBef>
              <a:spcAft>
                <a:spcPts val="600"/>
              </a:spcAft>
              <a:buFontTx/>
              <a:buChar char="-"/>
            </a:pPr>
            <a:r>
              <a:rPr lang="hr-HR" sz="2400" dirty="0">
                <a:effectLst/>
                <a:latin typeface="Arial" panose="020B0604020202020204" pitchFamily="34" charset="0"/>
                <a:ea typeface="Calibri" panose="020F0502020204030204" pitchFamily="34" charset="0"/>
                <a:cs typeface="Arial" panose="020B0604020202020204" pitchFamily="34" charset="0"/>
              </a:rPr>
              <a:t>ukoliko oštećena osoba prenese na treće društvo koje je profesionalni subjekt u sektoru osiguranja, svoje potraživanje protiv osiguravajućeg društva u pogledu građanskopravne odgovornosti, a temeljem ugovora o osiguranju - stjecatelj se ne smatra slabijom stranom u pogledu posebnih pravila o sudskoj nadležnosti </a:t>
            </a:r>
          </a:p>
          <a:p>
            <a:pPr lvl="0" algn="just">
              <a:lnSpc>
                <a:spcPct val="150000"/>
              </a:lnSpc>
              <a:spcBef>
                <a:spcPts val="600"/>
              </a:spcBef>
              <a:spcAft>
                <a:spcPts val="600"/>
              </a:spcAft>
              <a:buFontTx/>
              <a:buChar char="-"/>
            </a:pPr>
            <a:r>
              <a:rPr lang="hr-HR" sz="2400" dirty="0">
                <a:effectLst/>
                <a:latin typeface="Arial" panose="020B0604020202020204" pitchFamily="34" charset="0"/>
                <a:ea typeface="Calibri" panose="020F0502020204030204" pitchFamily="34" charset="0"/>
                <a:cs typeface="Arial" panose="020B0604020202020204" pitchFamily="34" charset="0"/>
              </a:rPr>
              <a:t>nadležnost se određuje prema pravila o nadležnosti za delikte/</a:t>
            </a:r>
            <a:r>
              <a:rPr lang="hr-HR" sz="2400" dirty="0" err="1">
                <a:effectLst/>
                <a:latin typeface="Arial" panose="020B0604020202020204" pitchFamily="34" charset="0"/>
                <a:ea typeface="Calibri" panose="020F0502020204030204" pitchFamily="34" charset="0"/>
                <a:cs typeface="Arial" panose="020B0604020202020204" pitchFamily="34" charset="0"/>
              </a:rPr>
              <a:t>kvazidelikte</a:t>
            </a:r>
            <a:endParaRPr lang="hr-HR"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Bef>
                <a:spcPts val="600"/>
              </a:spcBef>
              <a:spcAft>
                <a:spcPts val="600"/>
              </a:spcAft>
              <a:buNone/>
            </a:pPr>
            <a:r>
              <a:rPr lang="hr-HR" sz="2400" dirty="0">
                <a:effectLst/>
                <a:latin typeface="Arial" panose="020B0604020202020204" pitchFamily="34" charset="0"/>
                <a:ea typeface="Calibri" panose="020F0502020204030204" pitchFamily="34" charset="0"/>
                <a:cs typeface="Arial" panose="020B0604020202020204" pitchFamily="34" charset="0"/>
              </a:rPr>
              <a:t>	(C 913/19, CNP protiv </a:t>
            </a:r>
            <a:r>
              <a:rPr lang="hr-HR" sz="2400" dirty="0" err="1">
                <a:effectLst/>
                <a:latin typeface="Arial" panose="020B0604020202020204" pitchFamily="34" charset="0"/>
                <a:ea typeface="Calibri" panose="020F0502020204030204" pitchFamily="34" charset="0"/>
                <a:cs typeface="Arial" panose="020B0604020202020204" pitchFamily="34" charset="0"/>
              </a:rPr>
              <a:t>Gefion</a:t>
            </a:r>
            <a:r>
              <a:rPr lang="hr-HR" sz="2400" dirty="0">
                <a:effectLst/>
                <a:latin typeface="Arial" panose="020B0604020202020204" pitchFamily="34" charset="0"/>
                <a:ea typeface="Calibri" panose="020F0502020204030204" pitchFamily="34" charset="0"/>
                <a:cs typeface="Arial" panose="020B0604020202020204" pitchFamily="34" charset="0"/>
              </a:rPr>
              <a:t> Insurance)</a:t>
            </a:r>
            <a:endParaRPr lang="hr-HR" sz="2200" dirty="0">
              <a:latin typeface="Arial" panose="020B0604020202020204" pitchFamily="34" charset="0"/>
              <a:cs typeface="Arial" panose="020B0604020202020204" pitchFamily="34" charset="0"/>
            </a:endParaRPr>
          </a:p>
        </p:txBody>
      </p:sp>
      <p:sp>
        <p:nvSpPr>
          <p:cNvPr id="4" name="Rezervirano mjesto broja slajda 3"/>
          <p:cNvSpPr>
            <a:spLocks noGrp="1"/>
          </p:cNvSpPr>
          <p:nvPr>
            <p:ph type="sldNum" sz="quarter" idx="12"/>
          </p:nvPr>
        </p:nvSpPr>
        <p:spPr/>
        <p:txBody>
          <a:bodyPr/>
          <a:lstStyle/>
          <a:p>
            <a:fld id="{750A8C6C-BABC-4F42-BDE6-C7E066D8AC72}" type="slidenum">
              <a:rPr lang="hr-HR" smtClean="0"/>
              <a:t>24</a:t>
            </a:fld>
            <a:endParaRPr lang="hr-HR"/>
          </a:p>
        </p:txBody>
      </p:sp>
    </p:spTree>
    <p:extLst>
      <p:ext uri="{BB962C8B-B14F-4D97-AF65-F5344CB8AC3E}">
        <p14:creationId xmlns:p14="http://schemas.microsoft.com/office/powerpoint/2010/main" val="4185231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88C8850-8D99-43CB-8614-051F2E086A87}"/>
              </a:ext>
            </a:extLst>
          </p:cNvPr>
          <p:cNvSpPr>
            <a:spLocks noGrp="1"/>
          </p:cNvSpPr>
          <p:nvPr>
            <p:ph idx="1"/>
          </p:nvPr>
        </p:nvSpPr>
        <p:spPr>
          <a:xfrm>
            <a:off x="457200" y="476672"/>
            <a:ext cx="8229600" cy="5879678"/>
          </a:xfrm>
        </p:spPr>
        <p:txBody>
          <a:bodyPr>
            <a:normAutofit fontScale="92500" lnSpcReduction="10000"/>
          </a:bodyPr>
          <a:lstStyle/>
          <a:p>
            <a:pPr algn="just"/>
            <a:r>
              <a:rPr lang="hr-HR" sz="2200" dirty="0">
                <a:effectLst/>
                <a:latin typeface="Arial" panose="020B0604020202020204" pitchFamily="34" charset="0"/>
                <a:ea typeface="Calibri" panose="020F0502020204030204" pitchFamily="34" charset="0"/>
                <a:cs typeface="Arial" panose="020B0604020202020204" pitchFamily="34" charset="0"/>
              </a:rPr>
              <a:t>C-242/20, HRVATSKE ŠUME d.o.o. protiv BP Europa SE </a:t>
            </a:r>
          </a:p>
          <a:p>
            <a:pPr algn="just">
              <a:buFontTx/>
              <a:buChar char="-"/>
            </a:pPr>
            <a:r>
              <a:rPr lang="hr-HR" sz="2200" dirty="0">
                <a:latin typeface="Arial" panose="020B0604020202020204" pitchFamily="34" charset="0"/>
                <a:ea typeface="Calibri" panose="020F0502020204030204" pitchFamily="34" charset="0"/>
                <a:cs typeface="Arial" panose="020B0604020202020204" pitchFamily="34" charset="0"/>
              </a:rPr>
              <a:t>Postupak povodom zahtjeva za stjecanje bez osnove- </a:t>
            </a:r>
            <a:r>
              <a:rPr lang="hr-HR" sz="2200" dirty="0">
                <a:effectLst/>
                <a:latin typeface="Arial" panose="020B0604020202020204" pitchFamily="34" charset="0"/>
                <a:ea typeface="Calibri" panose="020F0502020204030204" pitchFamily="34" charset="0"/>
                <a:cs typeface="Arial" panose="020B0604020202020204" pitchFamily="34" charset="0"/>
              </a:rPr>
              <a:t>nepostojanja primjenjivog posebnog pravila o dodjeli nadležnosti za stjecanje bez osnove</a:t>
            </a:r>
          </a:p>
          <a:p>
            <a:pPr algn="just">
              <a:buFontTx/>
              <a:buChar char="-"/>
            </a:pPr>
            <a:r>
              <a:rPr lang="hr-HR" sz="2200" dirty="0">
                <a:effectLst/>
                <a:latin typeface="Arial" panose="020B0604020202020204" pitchFamily="34" charset="0"/>
                <a:ea typeface="Calibri" panose="020F0502020204030204" pitchFamily="34" charset="0"/>
                <a:cs typeface="Arial" panose="020B0604020202020204" pitchFamily="34" charset="0"/>
              </a:rPr>
              <a:t>zahtjev za povrat na temelju stjecanja bez osnove nije obuhvaćen ni stvarima koje se odnose na ugovore, ni stvarima koje se odnose na štetne radnje, delikte ili kvazi-delikte</a:t>
            </a:r>
          </a:p>
          <a:p>
            <a:pPr algn="just">
              <a:buFontTx/>
              <a:buChar char="-"/>
            </a:pPr>
            <a:r>
              <a:rPr lang="hr-HR" sz="2200" dirty="0">
                <a:effectLst/>
                <a:latin typeface="Arial" panose="020B0604020202020204" pitchFamily="34" charset="0"/>
                <a:ea typeface="Calibri" panose="020F0502020204030204" pitchFamily="34" charset="0"/>
                <a:cs typeface="Arial" panose="020B0604020202020204" pitchFamily="34" charset="0"/>
              </a:rPr>
              <a:t>zahtjev nije usko povezan s postojećim ugovornim odnosom između stranaka predmetnog spora</a:t>
            </a:r>
          </a:p>
          <a:p>
            <a:pPr algn="just">
              <a:buFontTx/>
              <a:buChar char="-"/>
            </a:pPr>
            <a:r>
              <a:rPr lang="hr-HR" sz="2200" dirty="0">
                <a:effectLst/>
                <a:latin typeface="Arial" panose="020B0604020202020204" pitchFamily="34" charset="0"/>
                <a:ea typeface="Calibri" panose="020F0502020204030204" pitchFamily="34" charset="0"/>
                <a:cs typeface="Arial" panose="020B0604020202020204" pitchFamily="34" charset="0"/>
              </a:rPr>
              <a:t>obveza povrata kod stjecanje bez osnove ne proizlazi iz tuženikova dobrovoljnog obvezivanja prema tužitelju, nego nastaje neovisno o njegovoj volji</a:t>
            </a:r>
          </a:p>
          <a:p>
            <a:pPr algn="just">
              <a:buFontTx/>
              <a:buChar char="-"/>
            </a:pPr>
            <a:r>
              <a:rPr lang="hr-HR" sz="2200" dirty="0">
                <a:effectLst/>
                <a:latin typeface="Arial" panose="020B0604020202020204" pitchFamily="34" charset="0"/>
                <a:ea typeface="Calibri" panose="020F0502020204030204" pitchFamily="34" charset="0"/>
                <a:cs typeface="Arial" panose="020B0604020202020204" pitchFamily="34" charset="0"/>
              </a:rPr>
              <a:t>do odgovornosti za štetnu radnju, delikt ili kvazi-delikt može doći samo ako je moguće utvrditi uzročnu vezu između štete i protupravne radnje zbog koje je šteta nastupila</a:t>
            </a:r>
          </a:p>
          <a:p>
            <a:pPr algn="just">
              <a:buFontTx/>
              <a:buChar char="-"/>
            </a:pPr>
            <a:r>
              <a:rPr lang="hr-HR" sz="2200" dirty="0">
                <a:effectLst/>
                <a:latin typeface="Arial" panose="020B0604020202020204" pitchFamily="34" charset="0"/>
                <a:ea typeface="Calibri" panose="020F0502020204030204" pitchFamily="34" charset="0"/>
                <a:cs typeface="Arial" panose="020B0604020202020204" pitchFamily="34" charset="0"/>
              </a:rPr>
              <a:t>„kvazi-delikt” ne upućuje toliko na situacije koje obilježava izostanak štetnog događaja koliko na situacije u kojima je do štetnog događaja došlo zbog nemara ili nepažnje</a:t>
            </a:r>
          </a:p>
        </p:txBody>
      </p:sp>
      <p:sp>
        <p:nvSpPr>
          <p:cNvPr id="4" name="Rezervirano mjesto broja slajda 3">
            <a:extLst>
              <a:ext uri="{FF2B5EF4-FFF2-40B4-BE49-F238E27FC236}">
                <a16:creationId xmlns:a16="http://schemas.microsoft.com/office/drawing/2014/main" id="{1362E71B-2CC1-43D3-8B60-313D36338385}"/>
              </a:ext>
            </a:extLst>
          </p:cNvPr>
          <p:cNvSpPr>
            <a:spLocks noGrp="1"/>
          </p:cNvSpPr>
          <p:nvPr>
            <p:ph type="sldNum" sz="quarter" idx="12"/>
          </p:nvPr>
        </p:nvSpPr>
        <p:spPr/>
        <p:txBody>
          <a:bodyPr/>
          <a:lstStyle/>
          <a:p>
            <a:fld id="{750A8C6C-BABC-4F42-BDE6-C7E066D8AC72}" type="slidenum">
              <a:rPr lang="hr-HR" smtClean="0"/>
              <a:t>25</a:t>
            </a:fld>
            <a:endParaRPr lang="hr-HR"/>
          </a:p>
        </p:txBody>
      </p:sp>
    </p:spTree>
    <p:extLst>
      <p:ext uri="{BB962C8B-B14F-4D97-AF65-F5344CB8AC3E}">
        <p14:creationId xmlns:p14="http://schemas.microsoft.com/office/powerpoint/2010/main" val="2402735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descr="Slika na kojoj se prikazuje šalica, kava, stol, tanjur&#10;&#10;Opis je automatski generiran">
            <a:extLst>
              <a:ext uri="{FF2B5EF4-FFF2-40B4-BE49-F238E27FC236}">
                <a16:creationId xmlns:a16="http://schemas.microsoft.com/office/drawing/2014/main" id="{CC34E919-140D-4AF8-9D47-56C27A7FE31D}"/>
              </a:ext>
            </a:extLst>
          </p:cNvPr>
          <p:cNvPicPr>
            <a:picLocks noChangeAspect="1"/>
          </p:cNvPicPr>
          <p:nvPr/>
        </p:nvPicPr>
        <p:blipFill rotWithShape="1">
          <a:blip r:embed="rId2"/>
          <a:srcRect l="1520" r="7237" b="-1"/>
          <a:stretch/>
        </p:blipFill>
        <p:spPr>
          <a:xfrm>
            <a:off x="899592" y="1166018"/>
            <a:ext cx="4038600" cy="4525963"/>
          </a:xfrm>
          <a:prstGeom prst="rect">
            <a:avLst/>
          </a:prstGeom>
          <a:noFill/>
        </p:spPr>
      </p:pic>
      <p:sp>
        <p:nvSpPr>
          <p:cNvPr id="3" name="Rezervirano mjesto sadržaja 2">
            <a:extLst>
              <a:ext uri="{FF2B5EF4-FFF2-40B4-BE49-F238E27FC236}">
                <a16:creationId xmlns:a16="http://schemas.microsoft.com/office/drawing/2014/main" id="{727FBB69-AA00-45B5-A2A0-7B002CBC1920}"/>
              </a:ext>
            </a:extLst>
          </p:cNvPr>
          <p:cNvSpPr>
            <a:spLocks noGrp="1"/>
          </p:cNvSpPr>
          <p:nvPr>
            <p:ph sz="half" idx="2"/>
          </p:nvPr>
        </p:nvSpPr>
        <p:spPr>
          <a:xfrm>
            <a:off x="4648200" y="1600200"/>
            <a:ext cx="4038600" cy="4525963"/>
          </a:xfrm>
        </p:spPr>
        <p:txBody>
          <a:bodyPr>
            <a:normAutofit/>
          </a:bodyPr>
          <a:lstStyle/>
          <a:p>
            <a:pPr marL="0" indent="0">
              <a:buNone/>
            </a:pPr>
            <a:endParaRPr lang="hr-HR" altLang="en-US" dirty="0"/>
          </a:p>
          <a:p>
            <a:pPr marL="0" indent="0">
              <a:buNone/>
            </a:pPr>
            <a:endParaRPr lang="hr-HR" altLang="en-US" dirty="0"/>
          </a:p>
          <a:p>
            <a:pPr marL="0" indent="0">
              <a:buNone/>
            </a:pPr>
            <a:endParaRPr lang="hr-HR" altLang="en-US" dirty="0"/>
          </a:p>
          <a:p>
            <a:pPr marL="0" indent="0">
              <a:buNone/>
            </a:pPr>
            <a:r>
              <a:rPr lang="hr-HR" altLang="en-US" dirty="0"/>
              <a:t>      HVALA NA PAŽNJI</a:t>
            </a:r>
            <a:endParaRPr lang="de-DE" b="1" dirty="0"/>
          </a:p>
        </p:txBody>
      </p:sp>
      <p:sp>
        <p:nvSpPr>
          <p:cNvPr id="4" name="Rezervirano mjesto broja slajda 3">
            <a:extLst>
              <a:ext uri="{FF2B5EF4-FFF2-40B4-BE49-F238E27FC236}">
                <a16:creationId xmlns:a16="http://schemas.microsoft.com/office/drawing/2014/main" id="{60880704-9210-4B77-9995-001440641598}"/>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750A8C6C-BABC-4F42-BDE6-C7E066D8AC72}" type="slidenum">
              <a:rPr lang="hr-HR" smtClean="0"/>
              <a:pPr>
                <a:spcAft>
                  <a:spcPts val="600"/>
                </a:spcAft>
              </a:pPr>
              <a:t>26</a:t>
            </a:fld>
            <a:endParaRPr lang="hr-HR"/>
          </a:p>
        </p:txBody>
      </p:sp>
    </p:spTree>
    <p:extLst>
      <p:ext uri="{BB962C8B-B14F-4D97-AF65-F5344CB8AC3E}">
        <p14:creationId xmlns:p14="http://schemas.microsoft.com/office/powerpoint/2010/main" val="1066449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zervirano mjesto sadržaja 2"/>
          <p:cNvSpPr>
            <a:spLocks noGrp="1"/>
          </p:cNvSpPr>
          <p:nvPr>
            <p:ph idx="1"/>
          </p:nvPr>
        </p:nvSpPr>
        <p:spPr>
          <a:xfrm>
            <a:off x="539552" y="404664"/>
            <a:ext cx="8302823" cy="6192688"/>
          </a:xfrm>
        </p:spPr>
        <p:txBody>
          <a:bodyPr>
            <a:normAutofit fontScale="85000" lnSpcReduction="10000"/>
          </a:bodyPr>
          <a:lstStyle/>
          <a:p>
            <a:pPr marL="0" indent="0" algn="ctr">
              <a:lnSpc>
                <a:spcPct val="120000"/>
              </a:lnSpc>
              <a:buNone/>
            </a:pPr>
            <a:r>
              <a:rPr lang="hr-HR" sz="2000" b="1" dirty="0">
                <a:latin typeface="Arial" panose="020B0604020202020204" pitchFamily="34" charset="0"/>
                <a:cs typeface="Arial" panose="020B0604020202020204" pitchFamily="34" charset="0"/>
              </a:rPr>
              <a:t>      </a:t>
            </a:r>
            <a:r>
              <a:rPr lang="hr-HR" sz="2600" dirty="0">
                <a:effectLst/>
                <a:latin typeface="Arial" panose="020B0604020202020204" pitchFamily="34" charset="0"/>
                <a:ea typeface="Calibri" panose="020F0502020204030204" pitchFamily="34" charset="0"/>
                <a:cs typeface="Arial" panose="020B0604020202020204" pitchFamily="34" charset="0"/>
              </a:rPr>
              <a:t>POSEBNA NADLEŽNOST PREMA UREDBI BRISEL </a:t>
            </a:r>
            <a:r>
              <a:rPr lang="hr-HR" sz="2600" dirty="0" err="1">
                <a:effectLst/>
                <a:latin typeface="Arial" panose="020B0604020202020204" pitchFamily="34" charset="0"/>
                <a:ea typeface="Calibri" panose="020F0502020204030204" pitchFamily="34" charset="0"/>
                <a:cs typeface="Arial" panose="020B0604020202020204" pitchFamily="34" charset="0"/>
              </a:rPr>
              <a:t>Ia</a:t>
            </a:r>
            <a:endParaRPr lang="hr-HR" sz="26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u stvarima povezanim s ugovorima,</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u stvarima povezanim s deliktima ili </a:t>
            </a:r>
            <a:r>
              <a:rPr lang="hr-HR" sz="2400" dirty="0" err="1">
                <a:effectLst/>
                <a:latin typeface="Arial" panose="020B0604020202020204" pitchFamily="34" charset="0"/>
                <a:ea typeface="Calibri" panose="020F0502020204030204" pitchFamily="34" charset="0"/>
                <a:cs typeface="Arial" panose="020B0604020202020204" pitchFamily="34" charset="0"/>
              </a:rPr>
              <a:t>kvazideliktima</a:t>
            </a:r>
            <a:endParaRPr lang="hr-HR" sz="24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za naknadu štete ili povrat u prijašnje stanje koja se temelji      </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na djelu zbog kojeg se pokreće kazneni postupak</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za povrat, temeljene na vlasništvu, kulturnog predmeta </a:t>
            </a:r>
          </a:p>
          <a:p>
            <a:pPr marL="0" indent="0" algn="just">
              <a:lnSpc>
                <a:spcPct val="120000"/>
              </a:lnSpc>
              <a:buNone/>
            </a:pPr>
            <a:r>
              <a:rPr lang="hr-HR" sz="2400" dirty="0">
                <a:latin typeface="Arial" panose="020B0604020202020204" pitchFamily="34" charset="0"/>
                <a:ea typeface="Calibri" panose="020F0502020204030204" pitchFamily="34" charset="0"/>
                <a:cs typeface="Arial" panose="020B0604020202020204" pitchFamily="34" charset="0"/>
              </a:rPr>
              <a:t>-</a:t>
            </a:r>
            <a:r>
              <a:rPr lang="hr-HR" sz="2400" dirty="0">
                <a:effectLst/>
                <a:latin typeface="Arial" panose="020B0604020202020204" pitchFamily="34" charset="0"/>
                <a:ea typeface="Calibri" panose="020F0502020204030204" pitchFamily="34" charset="0"/>
                <a:cs typeface="Arial" panose="020B0604020202020204" pitchFamily="34" charset="0"/>
              </a:rPr>
              <a:t>nadležnost za spor koji nastaje iz poslovanja podružnice, predstavništva ili druge poslovne jedinice </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u sporu protiv osnivača, upravitelja ili ovlaštenika trusta </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za naknadu za spašavanje tereta</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u stvarima koje se odnose na osiguranje</a:t>
            </a:r>
          </a:p>
          <a:p>
            <a:pPr marL="0" indent="0" algn="just">
              <a:lnSpc>
                <a:spcPct val="120000"/>
              </a:lnSpc>
              <a:buNone/>
            </a:pPr>
            <a:r>
              <a:rPr lang="hr-HR" sz="2400" dirty="0">
                <a:latin typeface="Arial" panose="020B0604020202020204" pitchFamily="34" charset="0"/>
                <a:ea typeface="Calibri" panose="020F0502020204030204" pitchFamily="34" charset="0"/>
                <a:cs typeface="Arial" panose="020B0604020202020204" pitchFamily="34" charset="0"/>
              </a:rPr>
              <a:t>- </a:t>
            </a:r>
            <a:r>
              <a:rPr lang="hr-HR" sz="2400" dirty="0">
                <a:effectLst/>
                <a:latin typeface="Arial" panose="020B0604020202020204" pitchFamily="34" charset="0"/>
                <a:ea typeface="Calibri" panose="020F0502020204030204" pitchFamily="34" charset="0"/>
                <a:cs typeface="Arial" panose="020B0604020202020204" pitchFamily="34" charset="0"/>
              </a:rPr>
              <a:t>nadležnost za potrošačke ugovore</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nadležnost za pojedinačne ugovore o radu</a:t>
            </a:r>
          </a:p>
          <a:p>
            <a:pPr marL="0" indent="0" algn="just">
              <a:lnSpc>
                <a:spcPct val="120000"/>
              </a:lnSpc>
              <a:buNone/>
            </a:pPr>
            <a:r>
              <a:rPr lang="hr-HR" sz="2400" dirty="0">
                <a:effectLst/>
                <a:latin typeface="Arial" panose="020B0604020202020204" pitchFamily="34" charset="0"/>
                <a:ea typeface="Calibri" panose="020F0502020204030204" pitchFamily="34" charset="0"/>
                <a:cs typeface="Arial" panose="020B0604020202020204" pitchFamily="34" charset="0"/>
              </a:rPr>
              <a:t>- isključiva nadležnost</a:t>
            </a:r>
            <a:endParaRPr lang="hr-HR" sz="1900" dirty="0">
              <a:latin typeface="Arial" panose="020B0604020202020204" pitchFamily="34" charset="0"/>
              <a:cs typeface="Arial" panose="020B0604020202020204" pitchFamily="34" charset="0"/>
            </a:endParaRPr>
          </a:p>
          <a:p>
            <a:pPr eaLnBrk="1" hangingPunct="1">
              <a:lnSpc>
                <a:spcPct val="120000"/>
              </a:lnSpc>
            </a:pPr>
            <a:endParaRPr lang="hr-HR" sz="1900" dirty="0">
              <a:latin typeface="Arial" panose="020B0604020202020204" pitchFamily="34" charset="0"/>
              <a:cs typeface="Arial" panose="020B0604020202020204" pitchFamily="34" charset="0"/>
            </a:endParaRPr>
          </a:p>
          <a:p>
            <a:pPr eaLnBrk="1" hangingPunct="1">
              <a:lnSpc>
                <a:spcPct val="120000"/>
              </a:lnSpc>
            </a:pPr>
            <a:endParaRPr lang="hr-HR" sz="19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2"/>
          </p:nvPr>
        </p:nvSpPr>
        <p:spPr/>
        <p:txBody>
          <a:bodyPr/>
          <a:lstStyle/>
          <a:p>
            <a:fld id="{750A8C6C-BABC-4F42-BDE6-C7E066D8AC72}" type="slidenum">
              <a:rPr lang="hr-HR" smtClean="0"/>
              <a:t>3</a:t>
            </a:fld>
            <a:endParaRPr lang="hr-HR"/>
          </a:p>
        </p:txBody>
      </p:sp>
    </p:spTree>
    <p:extLst>
      <p:ext uri="{BB962C8B-B14F-4D97-AF65-F5344CB8AC3E}">
        <p14:creationId xmlns:p14="http://schemas.microsoft.com/office/powerpoint/2010/main" val="314534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51520" y="260648"/>
            <a:ext cx="8435280" cy="6095702"/>
          </a:xfrm>
        </p:spPr>
        <p:txBody>
          <a:bodyPr>
            <a:noAutofit/>
          </a:bodyPr>
          <a:lstStyle/>
          <a:p>
            <a:pPr marL="0" indent="0" algn="just">
              <a:buNone/>
            </a:pPr>
            <a:r>
              <a:rPr lang="hr-HR" sz="2400" dirty="0">
                <a:effectLst/>
                <a:latin typeface="Arial" panose="020B0604020202020204" pitchFamily="34" charset="0"/>
                <a:ea typeface="Calibri" panose="020F0502020204030204" pitchFamily="34" charset="0"/>
                <a:cs typeface="Arial" panose="020B0604020202020204" pitchFamily="34" charset="0"/>
              </a:rPr>
              <a:t>NADLEŽNOST U STVARIMA POVEZANIM S UGOVOROM</a:t>
            </a:r>
          </a:p>
          <a:p>
            <a:pPr marL="0" indent="0" algn="just">
              <a:buNone/>
            </a:pPr>
            <a:endParaRPr lang="hr-HR" sz="2400" dirty="0">
              <a:effectLst/>
              <a:latin typeface="Arial" panose="020B0604020202020204" pitchFamily="34" charset="0"/>
              <a:ea typeface="Calibri" panose="020F0502020204030204" pitchFamily="34" charset="0"/>
              <a:cs typeface="Arial" panose="020B0604020202020204" pitchFamily="34" charset="0"/>
            </a:endParaRPr>
          </a:p>
          <a:p>
            <a:pPr algn="just"/>
            <a:r>
              <a:rPr lang="hr-HR" sz="2200" dirty="0">
                <a:effectLst/>
                <a:latin typeface="Arial" panose="020B0604020202020204" pitchFamily="34" charset="0"/>
                <a:ea typeface="Calibri" panose="020F0502020204030204" pitchFamily="34" charset="0"/>
                <a:cs typeface="Arial" panose="020B0604020202020204" pitchFamily="34" charset="0"/>
              </a:rPr>
              <a:t>nadležnost se određuje prema mjestu izvršenja konkretne obaveze, a što primjerice u slučaju prodaje robe je mjesto gdje je roba dostavljena (trebala biti dostavljena) ili u slučaju pružanja usluga, mjesto gdje je usluga pružena  (trebala biti pružena)</a:t>
            </a:r>
          </a:p>
          <a:p>
            <a:pPr algn="just">
              <a:buFontTx/>
              <a:buChar char="-"/>
            </a:pPr>
            <a:r>
              <a:rPr lang="hr-HR" sz="2200" dirty="0">
                <a:latin typeface="Arial" panose="020B0604020202020204" pitchFamily="34" charset="0"/>
                <a:ea typeface="Calibri" panose="020F0502020204030204" pitchFamily="34" charset="0"/>
                <a:cs typeface="Arial" panose="020B0604020202020204" pitchFamily="34" charset="0"/>
              </a:rPr>
              <a:t>sklapanje ugovora između stranaka nije nužno- nužno je postojanje pravne obveze koju je jedna osoba slobodnom voljom preuzela prema drugoj osobi, a na nju se odnosi tužba</a:t>
            </a:r>
          </a:p>
          <a:p>
            <a:pPr marL="0" indent="0" algn="just">
              <a:buNone/>
            </a:pPr>
            <a:endParaRPr lang="hr-HR" sz="22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hr-HR" sz="2200" dirty="0">
                <a:effectLst/>
                <a:latin typeface="Arial" panose="020B0604020202020204" pitchFamily="34" charset="0"/>
                <a:ea typeface="Calibri" panose="020F0502020204030204" pitchFamily="34" charset="0"/>
                <a:cs typeface="Arial" panose="020B0604020202020204" pitchFamily="34" charset="0"/>
              </a:rPr>
              <a:t>(C-25/18 </a:t>
            </a:r>
            <a:r>
              <a:rPr lang="hr-HR" sz="2200" dirty="0" err="1">
                <a:effectLst/>
                <a:latin typeface="Arial" panose="020B0604020202020204" pitchFamily="34" charset="0"/>
                <a:ea typeface="Calibri" panose="020F0502020204030204" pitchFamily="34" charset="0"/>
                <a:cs typeface="Arial" panose="020B0604020202020204" pitchFamily="34" charset="0"/>
              </a:rPr>
              <a:t>Kerr</a:t>
            </a:r>
            <a:r>
              <a:rPr lang="hr-HR" sz="2200" dirty="0">
                <a:effectLst/>
                <a:latin typeface="Arial" panose="020B0604020202020204" pitchFamily="34" charset="0"/>
                <a:ea typeface="Calibri" panose="020F0502020204030204" pitchFamily="34" charset="0"/>
                <a:cs typeface="Arial" panose="020B0604020202020204" pitchFamily="34" charset="0"/>
              </a:rPr>
              <a:t>; C-20/19 INA; C-25/18</a:t>
            </a:r>
            <a:r>
              <a:rPr lang="hr-HR" sz="2200" dirty="0">
                <a:latin typeface="Arial" panose="020B0604020202020204" pitchFamily="34" charset="0"/>
                <a:ea typeface="Calibri" panose="020F0502020204030204" pitchFamily="34" charset="0"/>
                <a:cs typeface="Arial" panose="020B0604020202020204" pitchFamily="34" charset="0"/>
              </a:rPr>
              <a:t>; </a:t>
            </a:r>
            <a:r>
              <a:rPr lang="hr-HR" sz="2200" dirty="0" err="1">
                <a:effectLst/>
                <a:latin typeface="Arial" panose="020B0604020202020204" pitchFamily="34" charset="0"/>
                <a:ea typeface="Calibri" panose="020F0502020204030204" pitchFamily="34" charset="0"/>
                <a:cs typeface="Arial" panose="020B0604020202020204" pitchFamily="34" charset="0"/>
              </a:rPr>
              <a:t>Kolassa</a:t>
            </a:r>
            <a:r>
              <a:rPr lang="hr-HR" sz="2200" dirty="0">
                <a:effectLst/>
                <a:latin typeface="Arial" panose="020B0604020202020204" pitchFamily="34" charset="0"/>
                <a:ea typeface="Calibri" panose="020F0502020204030204" pitchFamily="34" charset="0"/>
                <a:cs typeface="Arial" panose="020B0604020202020204" pitchFamily="34" charset="0"/>
              </a:rPr>
              <a:t>, C-572/14 Austro-</a:t>
            </a:r>
            <a:r>
              <a:rPr lang="hr-HR" sz="2200" dirty="0" err="1">
                <a:effectLst/>
                <a:latin typeface="Arial" panose="020B0604020202020204" pitchFamily="34" charset="0"/>
                <a:ea typeface="Calibri" panose="020F0502020204030204" pitchFamily="34" charset="0"/>
                <a:cs typeface="Arial" panose="020B0604020202020204" pitchFamily="34" charset="0"/>
              </a:rPr>
              <a:t>Mechana</a:t>
            </a:r>
            <a:r>
              <a:rPr lang="hr-HR" sz="2200" dirty="0">
                <a:effectLst/>
                <a:latin typeface="Arial" panose="020B0604020202020204" pitchFamily="34" charset="0"/>
                <a:ea typeface="Calibri" panose="020F0502020204030204" pitchFamily="34" charset="0"/>
                <a:cs typeface="Arial" panose="020B0604020202020204" pitchFamily="34" charset="0"/>
              </a:rPr>
              <a:t>)</a:t>
            </a:r>
          </a:p>
        </p:txBody>
      </p:sp>
      <p:sp>
        <p:nvSpPr>
          <p:cNvPr id="4" name="Rezervirano mjesto broja slajda 3"/>
          <p:cNvSpPr>
            <a:spLocks noGrp="1"/>
          </p:cNvSpPr>
          <p:nvPr>
            <p:ph type="sldNum" sz="quarter" idx="12"/>
          </p:nvPr>
        </p:nvSpPr>
        <p:spPr/>
        <p:txBody>
          <a:bodyPr/>
          <a:lstStyle/>
          <a:p>
            <a:fld id="{750A8C6C-BABC-4F42-BDE6-C7E066D8AC72}" type="slidenum">
              <a:rPr lang="hr-HR" smtClean="0"/>
              <a:t>4</a:t>
            </a:fld>
            <a:endParaRPr lang="hr-HR"/>
          </a:p>
        </p:txBody>
      </p:sp>
    </p:spTree>
    <p:extLst>
      <p:ext uri="{BB962C8B-B14F-4D97-AF65-F5344CB8AC3E}">
        <p14:creationId xmlns:p14="http://schemas.microsoft.com/office/powerpoint/2010/main" val="19493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8"/>
          <p:cNvSpPr>
            <a:spLocks noGrp="1" noChangeArrowheads="1"/>
          </p:cNvSpPr>
          <p:nvPr>
            <p:ph idx="1"/>
          </p:nvPr>
        </p:nvSpPr>
        <p:spPr>
          <a:xfrm>
            <a:off x="179512" y="44624"/>
            <a:ext cx="8713787" cy="6669360"/>
          </a:xfrm>
        </p:spPr>
        <p:txBody>
          <a:bodyPr>
            <a:noAutofit/>
          </a:bodyPr>
          <a:lstStyle/>
          <a:p>
            <a:pPr algn="just"/>
            <a:r>
              <a:rPr lang="hr-HR" sz="2400" u="sng" dirty="0">
                <a:effectLst/>
                <a:latin typeface="Arial" panose="020B0604020202020204" pitchFamily="34" charset="0"/>
                <a:ea typeface="Calibri" panose="020F0502020204030204" pitchFamily="34" charset="0"/>
                <a:cs typeface="Arial" panose="020B0604020202020204" pitchFamily="34" charset="0"/>
              </a:rPr>
              <a:t>C-421/18 </a:t>
            </a:r>
            <a:r>
              <a:rPr lang="hr-HR" sz="2400" u="sng" dirty="0" err="1">
                <a:effectLst/>
                <a:latin typeface="Arial" panose="020B0604020202020204" pitchFamily="34" charset="0"/>
                <a:ea typeface="Calibri" panose="020F0502020204030204" pitchFamily="34" charset="0"/>
                <a:cs typeface="Arial" panose="020B0604020202020204" pitchFamily="34" charset="0"/>
              </a:rPr>
              <a:t>Ordre</a:t>
            </a:r>
            <a:r>
              <a:rPr lang="hr-HR" sz="2400" u="sng" dirty="0">
                <a:effectLst/>
                <a:latin typeface="Arial" panose="020B0604020202020204" pitchFamily="34" charset="0"/>
                <a:ea typeface="Calibri" panose="020F0502020204030204" pitchFamily="34" charset="0"/>
                <a:cs typeface="Arial" panose="020B0604020202020204" pitchFamily="34" charset="0"/>
              </a:rPr>
              <a:t> </a:t>
            </a:r>
            <a:r>
              <a:rPr lang="hr-HR" sz="2400" u="sng" dirty="0" err="1">
                <a:effectLst/>
                <a:latin typeface="Arial" panose="020B0604020202020204" pitchFamily="34" charset="0"/>
                <a:ea typeface="Calibri" panose="020F0502020204030204" pitchFamily="34" charset="0"/>
                <a:cs typeface="Arial" panose="020B0604020202020204" pitchFamily="34" charset="0"/>
              </a:rPr>
              <a:t>des</a:t>
            </a:r>
            <a:r>
              <a:rPr lang="hr-HR" sz="2400" u="sng" dirty="0">
                <a:effectLst/>
                <a:latin typeface="Arial" panose="020B0604020202020204" pitchFamily="34" charset="0"/>
                <a:ea typeface="Calibri" panose="020F0502020204030204" pitchFamily="34" charset="0"/>
                <a:cs typeface="Arial" panose="020B0604020202020204" pitchFamily="34" charset="0"/>
              </a:rPr>
              <a:t> </a:t>
            </a:r>
            <a:r>
              <a:rPr lang="hr-HR" sz="2400" u="sng" dirty="0" err="1">
                <a:effectLst/>
                <a:latin typeface="Arial" panose="020B0604020202020204" pitchFamily="34" charset="0"/>
                <a:ea typeface="Calibri" panose="020F0502020204030204" pitchFamily="34" charset="0"/>
                <a:cs typeface="Arial" panose="020B0604020202020204" pitchFamily="34" charset="0"/>
              </a:rPr>
              <a:t>avocats</a:t>
            </a:r>
            <a:r>
              <a:rPr lang="hr-HR" sz="2400" u="sng" dirty="0">
                <a:effectLst/>
                <a:latin typeface="Arial" panose="020B0604020202020204" pitchFamily="34" charset="0"/>
                <a:ea typeface="Calibri" panose="020F0502020204030204" pitchFamily="34" charset="0"/>
                <a:cs typeface="Arial" panose="020B0604020202020204" pitchFamily="34" charset="0"/>
              </a:rPr>
              <a:t> </a:t>
            </a:r>
            <a:r>
              <a:rPr lang="hr-HR" sz="2400" u="sng" dirty="0" err="1">
                <a:effectLst/>
                <a:latin typeface="Arial" panose="020B0604020202020204" pitchFamily="34" charset="0"/>
                <a:ea typeface="Calibri" panose="020F0502020204030204" pitchFamily="34" charset="0"/>
                <a:cs typeface="Arial" panose="020B0604020202020204" pitchFamily="34" charset="0"/>
              </a:rPr>
              <a:t>du</a:t>
            </a:r>
            <a:r>
              <a:rPr lang="hr-HR" sz="2400" u="sng" dirty="0">
                <a:effectLst/>
                <a:latin typeface="Arial" panose="020B0604020202020204" pitchFamily="34" charset="0"/>
                <a:ea typeface="Calibri" panose="020F0502020204030204" pitchFamily="34" charset="0"/>
                <a:cs typeface="Arial" panose="020B0604020202020204" pitchFamily="34" charset="0"/>
              </a:rPr>
              <a:t> </a:t>
            </a:r>
            <a:r>
              <a:rPr lang="hr-HR" sz="2400" u="sng" dirty="0" err="1">
                <a:effectLst/>
                <a:latin typeface="Arial" panose="020B0604020202020204" pitchFamily="34" charset="0"/>
                <a:ea typeface="Calibri" panose="020F0502020204030204" pitchFamily="34" charset="0"/>
                <a:cs typeface="Arial" panose="020B0604020202020204" pitchFamily="34" charset="0"/>
              </a:rPr>
              <a:t>barreau</a:t>
            </a:r>
            <a:r>
              <a:rPr lang="hr-HR" sz="2400" u="sng" dirty="0">
                <a:effectLst/>
                <a:latin typeface="Arial" panose="020B0604020202020204" pitchFamily="34" charset="0"/>
                <a:ea typeface="Calibri" panose="020F0502020204030204" pitchFamily="34" charset="0"/>
                <a:cs typeface="Arial" panose="020B0604020202020204" pitchFamily="34" charset="0"/>
              </a:rPr>
              <a:t> de </a:t>
            </a:r>
            <a:r>
              <a:rPr lang="hr-HR" sz="2400" u="sng" dirty="0" err="1">
                <a:effectLst/>
                <a:latin typeface="Arial" panose="020B0604020202020204" pitchFamily="34" charset="0"/>
                <a:ea typeface="Calibri" panose="020F0502020204030204" pitchFamily="34" charset="0"/>
                <a:cs typeface="Arial" panose="020B0604020202020204" pitchFamily="34" charset="0"/>
              </a:rPr>
              <a:t>Dinant</a:t>
            </a:r>
            <a:endParaRPr lang="hr-HR" sz="2400" u="sng"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hr-HR" altLang="sr-Latn-RS" sz="2200" dirty="0">
                <a:latin typeface="Arial" panose="020B0604020202020204" pitchFamily="34" charset="0"/>
                <a:cs typeface="Arial" panose="020B0604020202020204" pitchFamily="34" charset="0"/>
              </a:rPr>
              <a:t>- odvjetnička komora tužila odvjetnika radi plaćanja godišnje članarine- je li to izvršavanje javnih ovlasti (zakonska obveza) ili se radi o odnosu ugovorne prirode</a:t>
            </a:r>
          </a:p>
          <a:p>
            <a:pPr algn="just">
              <a:buFontTx/>
              <a:buChar char="-"/>
            </a:pPr>
            <a:r>
              <a:rPr lang="hr-HR" altLang="sr-Latn-RS" sz="2200" dirty="0">
                <a:latin typeface="Arial" panose="020B0604020202020204" pitchFamily="34" charset="0"/>
                <a:cs typeface="Arial" panose="020B0604020202020204" pitchFamily="34" charset="0"/>
              </a:rPr>
              <a:t>potrebno utvrditi obuhvaća li članarina kakvu protučinidbu za uslugu koja ta komora pruža svojim članovima i je li dotični član na te usluge dobrovoljno pristao</a:t>
            </a:r>
          </a:p>
          <a:p>
            <a:pPr marL="0" indent="0" algn="just">
              <a:buNone/>
            </a:pPr>
            <a:endParaRPr lang="hr-HR" altLang="sr-Latn-RS" sz="2200" dirty="0">
              <a:latin typeface="Arial" panose="020B0604020202020204" pitchFamily="34" charset="0"/>
              <a:cs typeface="Arial" panose="020B0604020202020204" pitchFamily="34" charset="0"/>
            </a:endParaRPr>
          </a:p>
          <a:p>
            <a:pPr algn="just"/>
            <a:r>
              <a:rPr lang="hr-HR" altLang="sr-Latn-RS" sz="2200" u="sng" dirty="0">
                <a:latin typeface="Arial" panose="020B0604020202020204" pitchFamily="34" charset="0"/>
                <a:cs typeface="Arial" panose="020B0604020202020204" pitchFamily="34" charset="0"/>
              </a:rPr>
              <a:t>Regresni zahtjevi između solidarnih sudužnika ugovora o kreditu</a:t>
            </a:r>
          </a:p>
          <a:p>
            <a:pPr algn="just">
              <a:buFont typeface="Wingdings 3" pitchFamily="18" charset="2"/>
              <a:buNone/>
            </a:pPr>
            <a:r>
              <a:rPr lang="hr-HR" altLang="sr-Latn-RS" sz="2200" dirty="0">
                <a:latin typeface="Arial" panose="020B0604020202020204" pitchFamily="34" charset="0"/>
                <a:cs typeface="Arial" panose="020B0604020202020204" pitchFamily="34" charset="0"/>
              </a:rPr>
              <a:t>	Ugovor o kreditu- ugovor o pružanju usluga (davanje iznosa novca u zamjenu za naknadu u obliku kamata)</a:t>
            </a:r>
          </a:p>
          <a:p>
            <a:pPr algn="just">
              <a:buFontTx/>
              <a:buChar char="-"/>
            </a:pPr>
            <a:r>
              <a:rPr lang="hr-HR" altLang="sr-Latn-RS" sz="2200" dirty="0">
                <a:latin typeface="Arial" panose="020B0604020202020204" pitchFamily="34" charset="0"/>
                <a:cs typeface="Arial" panose="020B0604020202020204" pitchFamily="34" charset="0"/>
              </a:rPr>
              <a:t>mjesto u kojem je pružena usluga- mjesto karakteristične usluge dodjele kredita –mjesto sjedišta kreditne ustanove </a:t>
            </a:r>
          </a:p>
          <a:p>
            <a:pPr algn="just">
              <a:buFontTx/>
              <a:buChar char="-"/>
            </a:pPr>
            <a:r>
              <a:rPr lang="hr-HR" altLang="sr-Latn-RS" sz="2200" dirty="0">
                <a:latin typeface="Arial" panose="020B0604020202020204" pitchFamily="34" charset="0"/>
                <a:cs typeface="Arial" panose="020B0604020202020204" pitchFamily="34" charset="0"/>
              </a:rPr>
              <a:t>Kod regresne tužbe sudužnika (koji je otplatio kredit umjesto glavnog dužnika)- sudužnik potpisao isti ugovor - neprirodno je razdvajanje regresnog odnosa sudužnika od ugovora iz kojeg je nastao</a:t>
            </a:r>
          </a:p>
          <a:p>
            <a:pPr marL="0" indent="0">
              <a:buNone/>
            </a:pPr>
            <a:r>
              <a:rPr lang="hr-HR" altLang="sr-Latn-RS" sz="2200" dirty="0">
                <a:latin typeface="Arial" panose="020B0604020202020204" pitchFamily="34" charset="0"/>
                <a:cs typeface="Arial" panose="020B0604020202020204" pitchFamily="34" charset="0"/>
              </a:rPr>
              <a:t>     (C-249/16, </a:t>
            </a:r>
            <a:r>
              <a:rPr lang="hr-HR" altLang="sr-Latn-RS" sz="2200" dirty="0" err="1">
                <a:latin typeface="Arial" panose="020B0604020202020204" pitchFamily="34" charset="0"/>
                <a:cs typeface="Arial" panose="020B0604020202020204" pitchFamily="34" charset="0"/>
              </a:rPr>
              <a:t>Kareda</a:t>
            </a:r>
            <a:r>
              <a:rPr lang="hr-HR" altLang="sr-Latn-RS" sz="2200" dirty="0">
                <a:latin typeface="Arial" panose="020B0604020202020204" pitchFamily="34" charset="0"/>
                <a:cs typeface="Arial" panose="020B0604020202020204" pitchFamily="34" charset="0"/>
              </a:rPr>
              <a:t>) </a:t>
            </a:r>
          </a:p>
        </p:txBody>
      </p:sp>
      <p:sp>
        <p:nvSpPr>
          <p:cNvPr id="2" name="Rezervirano mjesto broja slajda 1"/>
          <p:cNvSpPr>
            <a:spLocks noGrp="1"/>
          </p:cNvSpPr>
          <p:nvPr>
            <p:ph type="sldNum" sz="quarter" idx="12"/>
          </p:nvPr>
        </p:nvSpPr>
        <p:spPr/>
        <p:txBody>
          <a:bodyPr/>
          <a:lstStyle/>
          <a:p>
            <a:fld id="{750A8C6C-BABC-4F42-BDE6-C7E066D8AC72}" type="slidenum">
              <a:rPr lang="hr-HR" smtClean="0"/>
              <a:t>5</a:t>
            </a:fld>
            <a:endParaRPr lang="hr-HR"/>
          </a:p>
        </p:txBody>
      </p:sp>
    </p:spTree>
    <p:extLst>
      <p:ext uri="{BB962C8B-B14F-4D97-AF65-F5344CB8AC3E}">
        <p14:creationId xmlns:p14="http://schemas.microsoft.com/office/powerpoint/2010/main" val="502203185"/>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8"/>
          <p:cNvSpPr>
            <a:spLocks noGrp="1" noChangeArrowheads="1"/>
          </p:cNvSpPr>
          <p:nvPr>
            <p:ph idx="1"/>
          </p:nvPr>
        </p:nvSpPr>
        <p:spPr>
          <a:xfrm>
            <a:off x="107504" y="404664"/>
            <a:ext cx="8928992" cy="6048673"/>
          </a:xfrm>
        </p:spPr>
        <p:txBody>
          <a:bodyPr wrap="square">
            <a:normAutofit fontScale="25000" lnSpcReduction="20000"/>
          </a:bodyPr>
          <a:lstStyle/>
          <a:p>
            <a:pPr algn="just">
              <a:buNone/>
            </a:pPr>
            <a:r>
              <a:rPr lang="hr-HR" altLang="sr-Latn-RS" sz="8400" u="sng" dirty="0" err="1">
                <a:latin typeface="Arial" panose="020B0604020202020204" pitchFamily="34" charset="0"/>
                <a:cs typeface="Arial" panose="020B0604020202020204" pitchFamily="34" charset="0"/>
              </a:rPr>
              <a:t>Paulijanska</a:t>
            </a:r>
            <a:r>
              <a:rPr lang="hr-HR" altLang="sr-Latn-RS" sz="8400" u="sng" dirty="0">
                <a:latin typeface="Arial" panose="020B0604020202020204" pitchFamily="34" charset="0"/>
                <a:cs typeface="Arial" panose="020B0604020202020204" pitchFamily="34" charset="0"/>
              </a:rPr>
              <a:t> tužba</a:t>
            </a:r>
            <a:r>
              <a:rPr lang="hr-HR" sz="8400" dirty="0">
                <a:effectLst/>
                <a:latin typeface="Arial" panose="020B0604020202020204" pitchFamily="34" charset="0"/>
                <a:ea typeface="Calibri" panose="020F0502020204030204" pitchFamily="34" charset="0"/>
                <a:cs typeface="Arial" panose="020B0604020202020204" pitchFamily="34" charset="0"/>
              </a:rPr>
              <a:t> – C-337/17 Feniks protiv </a:t>
            </a:r>
            <a:r>
              <a:rPr lang="hr-HR" sz="8400" dirty="0" err="1">
                <a:effectLst/>
                <a:latin typeface="Arial" panose="020B0604020202020204" pitchFamily="34" charset="0"/>
                <a:ea typeface="Calibri" panose="020F0502020204030204" pitchFamily="34" charset="0"/>
                <a:cs typeface="Arial" panose="020B0604020202020204" pitchFamily="34" charset="0"/>
              </a:rPr>
              <a:t>Azteca</a:t>
            </a:r>
            <a:endParaRPr lang="hr-HR" sz="8400" dirty="0">
              <a:effectLst/>
              <a:latin typeface="Arial" panose="020B0604020202020204" pitchFamily="34" charset="0"/>
              <a:ea typeface="Calibri" panose="020F0502020204030204" pitchFamily="34" charset="0"/>
              <a:cs typeface="Arial" panose="020B0604020202020204" pitchFamily="34" charset="0"/>
            </a:endParaRPr>
          </a:p>
          <a:p>
            <a:pPr algn="just">
              <a:buNone/>
            </a:pPr>
            <a:r>
              <a:rPr lang="hr-HR" sz="8400" dirty="0">
                <a:effectLst/>
                <a:latin typeface="Arial" panose="020B0604020202020204" pitchFamily="34" charset="0"/>
                <a:ea typeface="Calibri" panose="020F0502020204030204" pitchFamily="34" charset="0"/>
                <a:cs typeface="Arial" panose="020B0604020202020204" pitchFamily="34" charset="0"/>
              </a:rPr>
              <a:t>Feniks (ulagač) i </a:t>
            </a:r>
            <a:r>
              <a:rPr lang="hr-HR" sz="8400" dirty="0" err="1">
                <a:effectLst/>
                <a:latin typeface="Arial" panose="020B0604020202020204" pitchFamily="34" charset="0"/>
                <a:ea typeface="Calibri" panose="020F0502020204030204" pitchFamily="34" charset="0"/>
                <a:cs typeface="Arial" panose="020B0604020202020204" pitchFamily="34" charset="0"/>
              </a:rPr>
              <a:t>Coliseum</a:t>
            </a:r>
            <a:r>
              <a:rPr lang="hr-HR" sz="8400" dirty="0">
                <a:effectLst/>
                <a:latin typeface="Arial" panose="020B0604020202020204" pitchFamily="34" charset="0"/>
                <a:ea typeface="Calibri" panose="020F0502020204030204" pitchFamily="34" charset="0"/>
                <a:cs typeface="Arial" panose="020B0604020202020204" pitchFamily="34" charset="0"/>
              </a:rPr>
              <a:t> (glavni izvođač) oboje iz Poljske -ugovor o</a:t>
            </a:r>
          </a:p>
          <a:p>
            <a:pPr algn="just">
              <a:buNone/>
            </a:pPr>
            <a:r>
              <a:rPr lang="hr-HR" sz="8400" dirty="0">
                <a:effectLst/>
                <a:latin typeface="Arial" panose="020B0604020202020204" pitchFamily="34" charset="0"/>
                <a:ea typeface="Calibri" panose="020F0502020204030204" pitchFamily="34" charset="0"/>
                <a:cs typeface="Arial" panose="020B0604020202020204" pitchFamily="34" charset="0"/>
              </a:rPr>
              <a:t>izgradnji nekretnine u Poljskoj- Feniks izravno platio podizvođače </a:t>
            </a:r>
          </a:p>
          <a:p>
            <a:pPr algn="just">
              <a:buNone/>
            </a:pPr>
            <a:r>
              <a:rPr lang="hr-HR" sz="8400" dirty="0" err="1">
                <a:effectLst/>
                <a:latin typeface="Arial" panose="020B0604020202020204" pitchFamily="34" charset="0"/>
                <a:ea typeface="Calibri" panose="020F0502020204030204" pitchFamily="34" charset="0"/>
                <a:cs typeface="Arial" panose="020B0604020202020204" pitchFamily="34" charset="0"/>
              </a:rPr>
              <a:t>Coliseuma</a:t>
            </a:r>
            <a:r>
              <a:rPr lang="hr-HR" sz="8400" dirty="0">
                <a:effectLst/>
                <a:latin typeface="Arial" panose="020B0604020202020204" pitchFamily="34" charset="0"/>
                <a:ea typeface="Calibri" panose="020F0502020204030204" pitchFamily="34" charset="0"/>
                <a:cs typeface="Arial" panose="020B0604020202020204" pitchFamily="34" charset="0"/>
              </a:rPr>
              <a:t>- zakonski propisana solidarna odgovornost ulagača i izvođača</a:t>
            </a:r>
          </a:p>
          <a:p>
            <a:pPr algn="just">
              <a:buNone/>
            </a:pPr>
            <a:r>
              <a:rPr lang="hr-HR" sz="8400" dirty="0" err="1">
                <a:effectLst/>
                <a:latin typeface="Arial" panose="020B0604020202020204" pitchFamily="34" charset="0"/>
                <a:ea typeface="Calibri" panose="020F0502020204030204" pitchFamily="34" charset="0"/>
                <a:cs typeface="Arial" panose="020B0604020202020204" pitchFamily="34" charset="0"/>
              </a:rPr>
              <a:t>Coliseum</a:t>
            </a:r>
            <a:r>
              <a:rPr lang="hr-HR" sz="8400" dirty="0">
                <a:effectLst/>
                <a:latin typeface="Arial" panose="020B0604020202020204" pitchFamily="34" charset="0"/>
                <a:ea typeface="Calibri" panose="020F0502020204030204" pitchFamily="34" charset="0"/>
                <a:cs typeface="Arial" panose="020B0604020202020204" pitchFamily="34" charset="0"/>
              </a:rPr>
              <a:t> i </a:t>
            </a:r>
            <a:r>
              <a:rPr lang="hr-HR" sz="8400" dirty="0" err="1">
                <a:effectLst/>
                <a:latin typeface="Arial" panose="020B0604020202020204" pitchFamily="34" charset="0"/>
                <a:ea typeface="Calibri" panose="020F0502020204030204" pitchFamily="34" charset="0"/>
                <a:cs typeface="Arial" panose="020B0604020202020204" pitchFamily="34" charset="0"/>
              </a:rPr>
              <a:t>Azteca</a:t>
            </a:r>
            <a:r>
              <a:rPr lang="hr-HR" sz="8400" dirty="0">
                <a:effectLst/>
                <a:latin typeface="Arial" panose="020B0604020202020204" pitchFamily="34" charset="0"/>
                <a:ea typeface="Calibri" panose="020F0502020204030204" pitchFamily="34" charset="0"/>
                <a:cs typeface="Arial" panose="020B0604020202020204" pitchFamily="34" charset="0"/>
              </a:rPr>
              <a:t> (iz Španjolske)-ugovor o prodaji nekretnine u </a:t>
            </a:r>
          </a:p>
          <a:p>
            <a:pPr algn="just">
              <a:buNone/>
            </a:pPr>
            <a:r>
              <a:rPr lang="hr-HR" sz="8400" dirty="0">
                <a:latin typeface="Arial" panose="020B0604020202020204" pitchFamily="34" charset="0"/>
                <a:ea typeface="Calibri" panose="020F0502020204030204" pitchFamily="34" charset="0"/>
                <a:cs typeface="Arial" panose="020B0604020202020204" pitchFamily="34" charset="0"/>
              </a:rPr>
              <a:t>Š</a:t>
            </a:r>
            <a:r>
              <a:rPr lang="hr-HR" sz="8400" dirty="0">
                <a:effectLst/>
                <a:latin typeface="Arial" panose="020B0604020202020204" pitchFamily="34" charset="0"/>
                <a:ea typeface="Calibri" panose="020F0502020204030204" pitchFamily="34" charset="0"/>
                <a:cs typeface="Arial" panose="020B0604020202020204" pitchFamily="34" charset="0"/>
              </a:rPr>
              <a:t>panjolskoj </a:t>
            </a:r>
          </a:p>
          <a:p>
            <a:pPr algn="just">
              <a:buNone/>
            </a:pPr>
            <a:r>
              <a:rPr lang="hr-HR" sz="8400" dirty="0">
                <a:effectLst/>
                <a:latin typeface="Arial" panose="020B0604020202020204" pitchFamily="34" charset="0"/>
                <a:ea typeface="Calibri" panose="020F0502020204030204" pitchFamily="34" charset="0"/>
                <a:cs typeface="Arial" panose="020B0604020202020204" pitchFamily="34" charset="0"/>
              </a:rPr>
              <a:t>Feniks - </a:t>
            </a:r>
            <a:r>
              <a:rPr lang="hr-HR" sz="8400" dirty="0" err="1">
                <a:latin typeface="Arial" panose="020B0604020202020204" pitchFamily="34" charset="0"/>
                <a:ea typeface="Calibri" panose="020F0502020204030204" pitchFamily="34" charset="0"/>
                <a:cs typeface="Arial" panose="020B0604020202020204" pitchFamily="34" charset="0"/>
              </a:rPr>
              <a:t>paulijanska</a:t>
            </a:r>
            <a:r>
              <a:rPr lang="hr-HR" sz="8400" dirty="0">
                <a:latin typeface="Arial" panose="020B0604020202020204" pitchFamily="34" charset="0"/>
                <a:ea typeface="Calibri" panose="020F0502020204030204" pitchFamily="34" charset="0"/>
                <a:cs typeface="Arial" panose="020B0604020202020204" pitchFamily="34" charset="0"/>
              </a:rPr>
              <a:t> tužba pred sudom u Poljskoj</a:t>
            </a:r>
            <a:endParaRPr lang="hr-HR" sz="8400" dirty="0">
              <a:effectLst/>
              <a:latin typeface="Arial" panose="020B0604020202020204" pitchFamily="34" charset="0"/>
              <a:ea typeface="Calibri" panose="020F0502020204030204" pitchFamily="34" charset="0"/>
              <a:cs typeface="Arial" panose="020B0604020202020204" pitchFamily="34" charset="0"/>
            </a:endParaRPr>
          </a:p>
          <a:p>
            <a:pPr algn="just">
              <a:buNone/>
            </a:pPr>
            <a:endParaRPr lang="hr-HR" sz="8400" dirty="0">
              <a:effectLst/>
              <a:latin typeface="Arial" panose="020B0604020202020204" pitchFamily="34" charset="0"/>
              <a:ea typeface="Calibri" panose="020F0502020204030204" pitchFamily="34" charset="0"/>
              <a:cs typeface="Arial" panose="020B0604020202020204" pitchFamily="34" charset="0"/>
            </a:endParaRPr>
          </a:p>
          <a:p>
            <a:pPr algn="just">
              <a:buNone/>
            </a:pPr>
            <a:r>
              <a:rPr lang="hr-HR" sz="8400" dirty="0">
                <a:effectLst/>
                <a:latin typeface="Arial" panose="020B0604020202020204" pitchFamily="34" charset="0"/>
                <a:ea typeface="Calibri" panose="020F0502020204030204" pitchFamily="34" charset="0"/>
                <a:cs typeface="Arial" panose="020B0604020202020204" pitchFamily="34" charset="0"/>
              </a:rPr>
              <a:t>Sud EU – vjerovnik ima pravo na potraživanje prema njegovu dužniku i stoga ovom tužbom zaštiti založno pravo raspolaganja na imovini dužnika </a:t>
            </a:r>
          </a:p>
          <a:p>
            <a:pPr algn="just">
              <a:buFontTx/>
              <a:buChar char="-"/>
            </a:pPr>
            <a:r>
              <a:rPr lang="hr-HR" sz="8400" dirty="0">
                <a:latin typeface="Arial" panose="020B0604020202020204" pitchFamily="34" charset="0"/>
                <a:ea typeface="Calibri" panose="020F0502020204030204" pitchFamily="34" charset="0"/>
                <a:cs typeface="Arial" panose="020B0604020202020204" pitchFamily="34" charset="0"/>
              </a:rPr>
              <a:t>t</a:t>
            </a:r>
            <a:r>
              <a:rPr lang="hr-HR" sz="8400" dirty="0">
                <a:effectLst/>
                <a:latin typeface="Arial" panose="020B0604020202020204" pitchFamily="34" charset="0"/>
                <a:ea typeface="Calibri" panose="020F0502020204030204" pitchFamily="34" charset="0"/>
                <a:cs typeface="Arial" panose="020B0604020202020204" pitchFamily="34" charset="0"/>
              </a:rPr>
              <a:t>emelj ove tužbe je u obvezi koju je </a:t>
            </a:r>
            <a:r>
              <a:rPr lang="hr-HR" sz="8400" dirty="0" err="1">
                <a:effectLst/>
                <a:latin typeface="Arial" panose="020B0604020202020204" pitchFamily="34" charset="0"/>
                <a:ea typeface="Calibri" panose="020F0502020204030204" pitchFamily="34" charset="0"/>
                <a:cs typeface="Arial" panose="020B0604020202020204" pitchFamily="34" charset="0"/>
              </a:rPr>
              <a:t>Coliseum</a:t>
            </a:r>
            <a:r>
              <a:rPr lang="hr-HR" sz="8400" dirty="0">
                <a:effectLst/>
                <a:latin typeface="Arial" panose="020B0604020202020204" pitchFamily="34" charset="0"/>
                <a:ea typeface="Calibri" panose="020F0502020204030204" pitchFamily="34" charset="0"/>
                <a:cs typeface="Arial" panose="020B0604020202020204" pitchFamily="34" charset="0"/>
              </a:rPr>
              <a:t> slobodnom voljom preuzelo prema Feniksu sklapanjem ugovora o izgradnji nekretnine i u povredi obveza koje je dužnik preuzeo prema vjerovniku temeljem tog ugovora zbog toga </a:t>
            </a:r>
            <a:r>
              <a:rPr lang="hr-HR" sz="8400" dirty="0" err="1">
                <a:effectLst/>
                <a:latin typeface="Arial" panose="020B0604020202020204" pitchFamily="34" charset="0"/>
                <a:ea typeface="Calibri" panose="020F0502020204030204" pitchFamily="34" charset="0"/>
                <a:cs typeface="Arial" panose="020B0604020202020204" pitchFamily="34" charset="0"/>
              </a:rPr>
              <a:t>paulijanska</a:t>
            </a:r>
            <a:r>
              <a:rPr lang="hr-HR" sz="8400" dirty="0">
                <a:effectLst/>
                <a:latin typeface="Arial" panose="020B0604020202020204" pitchFamily="34" charset="0"/>
                <a:ea typeface="Calibri" panose="020F0502020204030204" pitchFamily="34" charset="0"/>
                <a:cs typeface="Arial" panose="020B0604020202020204" pitchFamily="34" charset="0"/>
              </a:rPr>
              <a:t> tužba kada je podnesena na temelju prava na potraživanje koja proizlaze iz obveza nastalih sklapanjem ugovora, obuhvaćena pojmom „stvari povezane s ugovorom”</a:t>
            </a:r>
          </a:p>
          <a:p>
            <a:pPr algn="just">
              <a:buFontTx/>
              <a:buChar char="-"/>
            </a:pPr>
            <a:r>
              <a:rPr lang="hr-HR" sz="8400" dirty="0">
                <a:effectLst/>
                <a:latin typeface="Arial" panose="020B0604020202020204" pitchFamily="34" charset="0"/>
                <a:ea typeface="Calibri" panose="020F0502020204030204" pitchFamily="34" charset="0"/>
                <a:cs typeface="Arial" panose="020B0604020202020204" pitchFamily="34" charset="0"/>
              </a:rPr>
              <a:t>nadležnost suda „mjesta izvršenja konkretne obveze”- cilj tužbe -zaštita interesa vjerovnika prilikom izvršenja obveza koje proizlaze iz ugovora o građevinskim radovima koji su obavljeni u Poljskoj</a:t>
            </a:r>
          </a:p>
          <a:p>
            <a:pPr lvl="1" algn="just">
              <a:buFont typeface="Arial" charset="0"/>
              <a:buNone/>
            </a:pPr>
            <a:endParaRPr lang="hr-HR" sz="2200" dirty="0">
              <a:latin typeface="Arial" panose="020B0604020202020204" pitchFamily="34" charset="0"/>
              <a:ea typeface="Calibri" panose="020F0502020204030204" pitchFamily="34" charset="0"/>
              <a:cs typeface="Arial" panose="020B0604020202020204" pitchFamily="34" charset="0"/>
            </a:endParaRPr>
          </a:p>
          <a:p>
            <a:pPr lvl="1">
              <a:buFont typeface="Arial" charset="0"/>
              <a:buNone/>
            </a:pPr>
            <a:endParaRPr lang="hr-H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Rezervirano mjesto broja slajda 1"/>
          <p:cNvSpPr>
            <a:spLocks noGrp="1"/>
          </p:cNvSpPr>
          <p:nvPr>
            <p:ph type="sldNum" sz="quarter" idx="12"/>
          </p:nvPr>
        </p:nvSpPr>
        <p:spPr/>
        <p:txBody>
          <a:bodyPr/>
          <a:lstStyle/>
          <a:p>
            <a:fld id="{750A8C6C-BABC-4F42-BDE6-C7E066D8AC72}" type="slidenum">
              <a:rPr lang="hr-HR" smtClean="0"/>
              <a:t>6</a:t>
            </a:fld>
            <a:endParaRPr lang="hr-HR"/>
          </a:p>
        </p:txBody>
      </p:sp>
    </p:spTree>
    <p:extLst>
      <p:ext uri="{BB962C8B-B14F-4D97-AF65-F5344CB8AC3E}">
        <p14:creationId xmlns:p14="http://schemas.microsoft.com/office/powerpoint/2010/main" val="715572699"/>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zervirano mjesto sadržaja 2"/>
          <p:cNvSpPr>
            <a:spLocks noGrp="1"/>
          </p:cNvSpPr>
          <p:nvPr>
            <p:ph idx="1"/>
          </p:nvPr>
        </p:nvSpPr>
        <p:spPr>
          <a:xfrm>
            <a:off x="312577" y="149585"/>
            <a:ext cx="8374224" cy="5832648"/>
          </a:xfrm>
        </p:spPr>
        <p:txBody>
          <a:bodyPr>
            <a:noAutofit/>
          </a:bodyPr>
          <a:lstStyle/>
          <a:p>
            <a:pPr marL="0" lvl="0" indent="0" algn="just">
              <a:spcAft>
                <a:spcPts val="800"/>
              </a:spcAft>
              <a:buNone/>
            </a:pPr>
            <a:r>
              <a:rPr lang="hr-HR" sz="2400" dirty="0">
                <a:effectLst/>
                <a:latin typeface="Arial" panose="020B0604020202020204" pitchFamily="34" charset="0"/>
                <a:ea typeface="Calibri" panose="020F0502020204030204" pitchFamily="34" charset="0"/>
                <a:cs typeface="Arial" panose="020B0604020202020204" pitchFamily="34" charset="0"/>
              </a:rPr>
              <a:t>ODŠTETA I POPRAVLJANJE ŠTETE ZBOG OTKAZIVANJA I KAŠNJENJA LETOVA</a:t>
            </a:r>
          </a:p>
          <a:p>
            <a:pPr marL="0" indent="0" algn="just">
              <a:spcAft>
                <a:spcPts val="800"/>
              </a:spcAft>
              <a:buNone/>
            </a:pPr>
            <a:r>
              <a:rPr lang="hr-HR" sz="2200" dirty="0">
                <a:effectLst/>
                <a:latin typeface="Arial" panose="020B0604020202020204" pitchFamily="34" charset="0"/>
                <a:ea typeface="Calibri" panose="020F0502020204030204" pitchFamily="34" charset="0"/>
                <a:cs typeface="Arial" panose="020B0604020202020204" pitchFamily="34" charset="0"/>
              </a:rPr>
              <a:t>-ugovor između aviokompanije i putnika- mjesna nadležnost sukladno mjestu pružanja usluge (mjesto polaska ili dolaska zrakoplova)</a:t>
            </a:r>
          </a:p>
          <a:p>
            <a:pPr marL="0" indent="0" algn="just">
              <a:spcAft>
                <a:spcPts val="800"/>
              </a:spcAft>
              <a:buNone/>
            </a:pPr>
            <a:r>
              <a:rPr lang="hr-HR" sz="2200" dirty="0">
                <a:effectLst/>
                <a:latin typeface="Arial" panose="020B0604020202020204" pitchFamily="34" charset="0"/>
                <a:ea typeface="Calibri" panose="020F0502020204030204" pitchFamily="34" charset="0"/>
                <a:cs typeface="Arial" panose="020B0604020202020204" pitchFamily="34" charset="0"/>
              </a:rPr>
              <a:t>-povezani letovi koje opslužuju različiti prijevoznici- ako je jedinstvena rezervacija za cjelokupno putovanje mjesto pružanja usluge je mjesto polaska prvog dijela leta i mjesta dolaska drugog dijela </a:t>
            </a:r>
            <a:r>
              <a:rPr lang="hr-HR" sz="2200" dirty="0">
                <a:latin typeface="Arial" panose="020B0604020202020204" pitchFamily="34" charset="0"/>
                <a:ea typeface="Calibri" panose="020F0502020204030204" pitchFamily="34" charset="0"/>
                <a:cs typeface="Arial" panose="020B0604020202020204" pitchFamily="34" charset="0"/>
              </a:rPr>
              <a:t>leta –kad je podnesena tužba za odštetu zbog kašnjenja prvog dijela leta- njegovo mjesto dolaska ne može smatrati „mjestom izvršenja”</a:t>
            </a:r>
          </a:p>
          <a:p>
            <a:pPr marL="0" indent="0" algn="just">
              <a:spcAft>
                <a:spcPts val="800"/>
              </a:spcAft>
              <a:buNone/>
            </a:pPr>
            <a:r>
              <a:rPr lang="hr-HR" sz="2200" dirty="0">
                <a:effectLst/>
                <a:latin typeface="Arial" panose="020B0604020202020204" pitchFamily="34" charset="0"/>
                <a:ea typeface="Calibri" panose="020F0502020204030204" pitchFamily="34" charset="0"/>
                <a:cs typeface="Arial" panose="020B0604020202020204" pitchFamily="34" charset="0"/>
              </a:rPr>
              <a:t>- čak i prema zračnom prijevoznik jednog od letova koji nije </a:t>
            </a:r>
            <a:r>
              <a:rPr lang="hr-HR" sz="2200" dirty="0" err="1">
                <a:effectLst/>
                <a:latin typeface="Arial" panose="020B0604020202020204" pitchFamily="34" charset="0"/>
                <a:ea typeface="Calibri" panose="020F0502020204030204" pitchFamily="34" charset="0"/>
                <a:cs typeface="Arial" panose="020B0604020202020204" pitchFamily="34" charset="0"/>
              </a:rPr>
              <a:t>suugovaratelj</a:t>
            </a:r>
            <a:r>
              <a:rPr lang="hr-HR" sz="2200" dirty="0">
                <a:effectLst/>
                <a:latin typeface="Arial" panose="020B0604020202020204" pitchFamily="34" charset="0"/>
                <a:ea typeface="Calibri" panose="020F0502020204030204" pitchFamily="34" charset="0"/>
                <a:cs typeface="Arial" panose="020B0604020202020204" pitchFamily="34" charset="0"/>
              </a:rPr>
              <a:t>- slobodnom voljom sklopio komercijalni sporazum s drugim zračnim prijevoznikom koji je </a:t>
            </a:r>
            <a:r>
              <a:rPr lang="hr-HR" sz="2200" dirty="0" err="1">
                <a:effectLst/>
                <a:latin typeface="Arial" panose="020B0604020202020204" pitchFamily="34" charset="0"/>
                <a:ea typeface="Calibri" panose="020F0502020204030204" pitchFamily="34" charset="0"/>
                <a:cs typeface="Arial" panose="020B0604020202020204" pitchFamily="34" charset="0"/>
              </a:rPr>
              <a:t>suugovaratelj</a:t>
            </a:r>
            <a:r>
              <a:rPr lang="hr-HR" sz="2200" dirty="0">
                <a:effectLst/>
                <a:latin typeface="Arial" panose="020B0604020202020204" pitchFamily="34" charset="0"/>
                <a:ea typeface="Calibri" panose="020F0502020204030204" pitchFamily="34" charset="0"/>
                <a:cs typeface="Arial" panose="020B0604020202020204" pitchFamily="34" charset="0"/>
              </a:rPr>
              <a:t> putnika </a:t>
            </a:r>
          </a:p>
          <a:p>
            <a:pPr marL="0" indent="0" algn="just">
              <a:spcAft>
                <a:spcPts val="800"/>
              </a:spcAft>
              <a:buNone/>
            </a:pPr>
            <a:r>
              <a:rPr lang="hr-HR" sz="2200" dirty="0">
                <a:latin typeface="Arial" panose="020B0604020202020204" pitchFamily="34" charset="0"/>
                <a:cs typeface="Arial" panose="020B0604020202020204" pitchFamily="34" charset="0"/>
              </a:rPr>
              <a:t>(C-213/18 </a:t>
            </a:r>
            <a:r>
              <a:rPr lang="hr-HR" sz="2200" dirty="0" err="1">
                <a:latin typeface="Arial" panose="020B0604020202020204" pitchFamily="34" charset="0"/>
                <a:cs typeface="Arial" panose="020B0604020202020204" pitchFamily="34" charset="0"/>
              </a:rPr>
              <a:t>Guaitoli</a:t>
            </a:r>
            <a:r>
              <a:rPr lang="hr-HR" sz="2200" dirty="0">
                <a:latin typeface="Arial" panose="020B0604020202020204" pitchFamily="34" charset="0"/>
                <a:cs typeface="Arial" panose="020B0604020202020204" pitchFamily="34" charset="0"/>
              </a:rPr>
              <a:t>; C-204/08 </a:t>
            </a:r>
            <a:r>
              <a:rPr lang="hr-HR" sz="2200" dirty="0" err="1">
                <a:latin typeface="Arial" panose="020B0604020202020204" pitchFamily="34" charset="0"/>
                <a:cs typeface="Arial" panose="020B0604020202020204" pitchFamily="34" charset="0"/>
              </a:rPr>
              <a:t>Rehder</a:t>
            </a:r>
            <a:r>
              <a:rPr lang="hr-HR" sz="2200" dirty="0">
                <a:latin typeface="Arial" panose="020B0604020202020204" pitchFamily="34" charset="0"/>
                <a:cs typeface="Arial" panose="020B0604020202020204" pitchFamily="34" charset="0"/>
              </a:rPr>
              <a:t>; C-88/17 Zurich Insurance i </a:t>
            </a:r>
            <a:r>
              <a:rPr lang="hr-HR" sz="2200" dirty="0" err="1">
                <a:latin typeface="Arial" panose="020B0604020202020204" pitchFamily="34" charset="0"/>
                <a:cs typeface="Arial" panose="020B0604020202020204" pitchFamily="34" charset="0"/>
              </a:rPr>
              <a:t>Metso</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Minerals</a:t>
            </a:r>
            <a:r>
              <a:rPr lang="hr-HR" sz="2200" dirty="0">
                <a:latin typeface="Arial" panose="020B0604020202020204" pitchFamily="34" charset="0"/>
                <a:cs typeface="Arial" panose="020B0604020202020204" pitchFamily="34" charset="0"/>
              </a:rPr>
              <a:t>; C-606/19 </a:t>
            </a:r>
            <a:r>
              <a:rPr lang="hr-HR" sz="2200" dirty="0" err="1">
                <a:latin typeface="Arial" panose="020B0604020202020204" pitchFamily="34" charset="0"/>
                <a:cs typeface="Arial" panose="020B0604020202020204" pitchFamily="34" charset="0"/>
              </a:rPr>
              <a:t>Flightright</a:t>
            </a:r>
            <a:r>
              <a:rPr lang="hr-HR" sz="2200" dirty="0">
                <a:latin typeface="Arial" panose="020B0604020202020204" pitchFamily="34" charset="0"/>
                <a:cs typeface="Arial" panose="020B0604020202020204" pitchFamily="34" charset="0"/>
              </a:rPr>
              <a:t>/Iberia; C-274/16, C-447/16 i C-448/16 </a:t>
            </a:r>
            <a:r>
              <a:rPr lang="hr-HR" sz="2200" dirty="0" err="1">
                <a:latin typeface="Arial" panose="020B0604020202020204" pitchFamily="34" charset="0"/>
                <a:cs typeface="Arial" panose="020B0604020202020204" pitchFamily="34" charset="0"/>
              </a:rPr>
              <a:t>Flightright</a:t>
            </a:r>
            <a:r>
              <a:rPr lang="hr-HR" sz="2200" dirty="0">
                <a:latin typeface="Arial" panose="020B0604020202020204" pitchFamily="34" charset="0"/>
                <a:cs typeface="Arial" panose="020B0604020202020204" pitchFamily="34" charset="0"/>
              </a:rPr>
              <a:t> i dr.; C-20/21 </a:t>
            </a:r>
            <a:r>
              <a:rPr lang="hr-HR" sz="2200" dirty="0" err="1">
                <a:latin typeface="Arial" panose="020B0604020202020204" pitchFamily="34" charset="0"/>
                <a:cs typeface="Arial" panose="020B0604020202020204" pitchFamily="34" charset="0"/>
              </a:rPr>
              <a:t>Polish</a:t>
            </a:r>
            <a:r>
              <a:rPr lang="hr-HR" sz="2200" dirty="0">
                <a:latin typeface="Arial" panose="020B0604020202020204" pitchFamily="34" charset="0"/>
                <a:cs typeface="Arial" panose="020B0604020202020204" pitchFamily="34" charset="0"/>
              </a:rPr>
              <a:t> Airlines)</a:t>
            </a:r>
          </a:p>
          <a:p>
            <a:pPr eaLnBrk="1" hangingPunct="1"/>
            <a:endParaRPr lang="hr-HR" sz="22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2"/>
          </p:nvPr>
        </p:nvSpPr>
        <p:spPr/>
        <p:txBody>
          <a:bodyPr/>
          <a:lstStyle/>
          <a:p>
            <a:fld id="{750A8C6C-BABC-4F42-BDE6-C7E066D8AC72}" type="slidenum">
              <a:rPr lang="hr-HR" smtClean="0"/>
              <a:t>7</a:t>
            </a:fld>
            <a:endParaRPr lang="hr-HR"/>
          </a:p>
        </p:txBody>
      </p:sp>
    </p:spTree>
    <p:extLst>
      <p:ext uri="{BB962C8B-B14F-4D97-AF65-F5344CB8AC3E}">
        <p14:creationId xmlns:p14="http://schemas.microsoft.com/office/powerpoint/2010/main" val="85874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niOkvir 5">
            <a:extLst>
              <a:ext uri="{FF2B5EF4-FFF2-40B4-BE49-F238E27FC236}">
                <a16:creationId xmlns:a16="http://schemas.microsoft.com/office/drawing/2014/main" id="{912FD970-C12C-439A-A3FA-43A7649BDF27}"/>
              </a:ext>
            </a:extLst>
          </p:cNvPr>
          <p:cNvSpPr txBox="1"/>
          <p:nvPr/>
        </p:nvSpPr>
        <p:spPr>
          <a:xfrm>
            <a:off x="251520" y="260648"/>
            <a:ext cx="8640960" cy="6512873"/>
          </a:xfrm>
          <a:prstGeom prst="rect">
            <a:avLst/>
          </a:prstGeom>
          <a:noFill/>
        </p:spPr>
        <p:txBody>
          <a:bodyPr wrap="square">
            <a:spAutoFit/>
          </a:bodyPr>
          <a:lstStyle/>
          <a:p>
            <a:pPr marL="0" lvl="0" indent="0" algn="just">
              <a:lnSpc>
                <a:spcPct val="150000"/>
              </a:lnSpc>
              <a:spcAft>
                <a:spcPts val="800"/>
              </a:spcAft>
              <a:buNone/>
            </a:pPr>
            <a:r>
              <a:rPr lang="hr-HR" sz="2400" dirty="0">
                <a:effectLst/>
                <a:latin typeface="Arial" panose="020B0604020202020204" pitchFamily="34" charset="0"/>
                <a:ea typeface="Calibri" panose="020F0502020204030204" pitchFamily="34" charset="0"/>
                <a:cs typeface="Arial" panose="020B0604020202020204" pitchFamily="34" charset="0"/>
              </a:rPr>
              <a:t>NADLEŽNOST ZA POTROŠAČKE UGOVORE</a:t>
            </a:r>
          </a:p>
          <a:p>
            <a:pPr marL="342900" indent="-342900" algn="just">
              <a:lnSpc>
                <a:spcPct val="106000"/>
              </a:lnSpc>
              <a:spcAft>
                <a:spcPts val="800"/>
              </a:spcAft>
              <a:buFont typeface="Arial" panose="020B0604020202020204" pitchFamily="34" charset="0"/>
              <a:buChar char="•"/>
            </a:pPr>
            <a:r>
              <a:rPr lang="hr-HR" sz="2100" dirty="0">
                <a:solidFill>
                  <a:srgbClr val="000000"/>
                </a:solidFill>
                <a:latin typeface="Arial" panose="020B0604020202020204" pitchFamily="34" charset="0"/>
                <a:ea typeface="Calibri" panose="020F0502020204030204" pitchFamily="34" charset="0"/>
                <a:cs typeface="Arial" panose="020B0604020202020204" pitchFamily="34" charset="0"/>
              </a:rPr>
              <a:t>Potrošač- slabija stranka</a:t>
            </a:r>
          </a:p>
          <a:p>
            <a:pPr marL="342900" indent="-342900" algn="just">
              <a:lnSpc>
                <a:spcPct val="106000"/>
              </a:lnSpc>
              <a:spcAft>
                <a:spcPts val="800"/>
              </a:spcAft>
              <a:buFont typeface="Arial" panose="020B0604020202020204" pitchFamily="34" charset="0"/>
              <a:buChar char="•"/>
            </a:pPr>
            <a:r>
              <a:rPr lang="hr-HR" sz="2100" dirty="0">
                <a:solidFill>
                  <a:srgbClr val="000000"/>
                </a:solidFill>
                <a:effectLst/>
                <a:latin typeface="Arial" panose="020B0604020202020204" pitchFamily="34" charset="0"/>
                <a:ea typeface="Calibri" panose="020F0502020204030204" pitchFamily="34" charset="0"/>
                <a:cs typeface="Arial" panose="020B0604020202020204" pitchFamily="34" charset="0"/>
              </a:rPr>
              <a:t>Pojam potrošača- fizička osoba koja nastupa izvan okvira poslovne djelatnosti odnosno fizička osoba koja kupuje robu ili usluge za bilo koju svrhu osim poslovne</a:t>
            </a:r>
          </a:p>
          <a:p>
            <a:pPr marL="342900" indent="-342900" algn="just">
              <a:lnSpc>
                <a:spcPct val="106000"/>
              </a:lnSpc>
              <a:spcAft>
                <a:spcPts val="800"/>
              </a:spcAft>
              <a:buFont typeface="Arial" panose="020B0604020202020204" pitchFamily="34" charset="0"/>
              <a:buChar char="•"/>
            </a:pPr>
            <a:r>
              <a:rPr lang="hr-HR" sz="2100" dirty="0">
                <a:solidFill>
                  <a:srgbClr val="000000"/>
                </a:solidFill>
                <a:latin typeface="Arial" panose="020B0604020202020204" pitchFamily="34" charset="0"/>
                <a:ea typeface="Calibri" panose="020F0502020204030204" pitchFamily="34" charset="0"/>
                <a:cs typeface="Arial" panose="020B0604020202020204" pitchFamily="34" charset="0"/>
              </a:rPr>
              <a:t>Potrošački ugovor-ugovor kojeg sklapa potrošač u svrhu koja se može smatrati izvan njegove profesionalne ili gospodarske djelatnosti </a:t>
            </a:r>
          </a:p>
          <a:p>
            <a:pPr marL="342900" indent="-342900" algn="just">
              <a:lnSpc>
                <a:spcPct val="106000"/>
              </a:lnSpc>
              <a:spcAft>
                <a:spcPts val="800"/>
              </a:spcAft>
              <a:buFont typeface="Arial" panose="020B0604020202020204" pitchFamily="34" charset="0"/>
              <a:buChar char="•"/>
            </a:pPr>
            <a:r>
              <a:rPr lang="hr-HR" sz="2100" dirty="0">
                <a:solidFill>
                  <a:srgbClr val="000000"/>
                </a:solidFill>
                <a:latin typeface="Arial" panose="020B0604020202020204" pitchFamily="34" charset="0"/>
                <a:ea typeface="Calibri" panose="020F0502020204030204" pitchFamily="34" charset="0"/>
                <a:cs typeface="Arial" panose="020B0604020202020204" pitchFamily="34" charset="0"/>
              </a:rPr>
              <a:t>Primjerice: ugovor o kupoprodaji robe s obročnom otplatom cijene, ugovor o zajmu s obročnom otplatom ili ugovoru o bilo kakvom drugom obliku kredita sklopljenog za financiranje prodaje robe, ali i drugi ugovori koji su sklopljeni s osobom koja obavlja trgovačku ili profesionalnu djelatnost u državi članici u kojoj potrošač ima domicil ili ako na bilo koji način usmjerava svoje djelatnosti u tu državu članicu ili više država uključujući tu državu članicu, a sam ugovor spada u okvir te djelatnosti-sklapanje ugovora između fizičke osobe i odvjetnika (C-347/18 </a:t>
            </a:r>
            <a:r>
              <a:rPr lang="hr-HR" sz="2100" dirty="0" err="1">
                <a:solidFill>
                  <a:srgbClr val="000000"/>
                </a:solidFill>
                <a:latin typeface="Arial" panose="020B0604020202020204" pitchFamily="34" charset="0"/>
                <a:ea typeface="Calibri" panose="020F0502020204030204" pitchFamily="34" charset="0"/>
                <a:cs typeface="Arial" panose="020B0604020202020204" pitchFamily="34" charset="0"/>
              </a:rPr>
              <a:t>Salvoni</a:t>
            </a:r>
            <a:r>
              <a:rPr lang="hr-HR" sz="21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hr-HR" sz="2100" dirty="0" err="1">
                <a:solidFill>
                  <a:srgbClr val="000000"/>
                </a:solidFill>
                <a:latin typeface="Arial" panose="020B0604020202020204" pitchFamily="34" charset="0"/>
                <a:ea typeface="Calibri" panose="020F0502020204030204" pitchFamily="34" charset="0"/>
                <a:cs typeface="Arial" panose="020B0604020202020204" pitchFamily="34" charset="0"/>
              </a:rPr>
              <a:t>Fiermonte</a:t>
            </a:r>
            <a:r>
              <a:rPr lang="hr-HR" sz="21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hr-HR" sz="2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297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zervirano mjesto sadržaja 2"/>
          <p:cNvSpPr>
            <a:spLocks noGrp="1"/>
          </p:cNvSpPr>
          <p:nvPr>
            <p:ph idx="1"/>
          </p:nvPr>
        </p:nvSpPr>
        <p:spPr>
          <a:xfrm>
            <a:off x="467544" y="620688"/>
            <a:ext cx="8230369" cy="5289575"/>
          </a:xfrm>
        </p:spPr>
        <p:txBody>
          <a:bodyPr>
            <a:normAutofit/>
          </a:bodyPr>
          <a:lstStyle/>
          <a:p>
            <a:pPr marL="0" indent="0" eaLnBrk="1" hangingPunct="1">
              <a:buNone/>
            </a:pPr>
            <a:r>
              <a:rPr lang="hr-HR" sz="2400" dirty="0">
                <a:latin typeface="Arial" panose="020B0604020202020204" pitchFamily="34" charset="0"/>
                <a:cs typeface="Arial" panose="020B0604020202020204" pitchFamily="34" charset="0"/>
              </a:rPr>
              <a:t>POTROŠAČKI UGOVOR</a:t>
            </a:r>
          </a:p>
          <a:p>
            <a:pPr marL="0" indent="0" algn="just" eaLnBrk="1" hangingPunct="1">
              <a:buNone/>
            </a:pPr>
            <a:r>
              <a:rPr lang="hr-HR" sz="2200" dirty="0">
                <a:latin typeface="Arial" panose="020B0604020202020204" pitchFamily="34" charset="0"/>
                <a:cs typeface="Arial" panose="020B0604020202020204" pitchFamily="34" charset="0"/>
              </a:rPr>
              <a:t>tri kumulativne pretpostavke: </a:t>
            </a:r>
          </a:p>
          <a:p>
            <a:pPr marL="457200" indent="-457200" algn="just" eaLnBrk="1" hangingPunct="1">
              <a:buAutoNum type="alphaLcParenR"/>
            </a:pPr>
            <a:r>
              <a:rPr lang="hr-HR" sz="2200" dirty="0">
                <a:latin typeface="Arial" panose="020B0604020202020204" pitchFamily="34" charset="0"/>
                <a:cs typeface="Arial" panose="020B0604020202020204" pitchFamily="34" charset="0"/>
              </a:rPr>
              <a:t>da je jedna ugovorna strana potrošač koji djeluje izvan njegove profesionalne djelatnosti </a:t>
            </a:r>
          </a:p>
          <a:p>
            <a:pPr marL="457200" indent="-457200" algn="just" eaLnBrk="1" hangingPunct="1">
              <a:buAutoNum type="alphaLcParenR"/>
            </a:pPr>
            <a:r>
              <a:rPr lang="hr-HR" sz="2200" dirty="0">
                <a:latin typeface="Arial" panose="020B0604020202020204" pitchFamily="34" charset="0"/>
                <a:cs typeface="Arial" panose="020B0604020202020204" pitchFamily="34" charset="0"/>
              </a:rPr>
              <a:t>da je ugovor između takvog potrošača i prodavatelja robe ili pružatelja usluge doista sklopljen i </a:t>
            </a:r>
          </a:p>
          <a:p>
            <a:pPr marL="457200" indent="-457200" algn="just" eaLnBrk="1" hangingPunct="1">
              <a:buAutoNum type="alphaLcParenR"/>
            </a:pPr>
            <a:r>
              <a:rPr lang="hr-HR" sz="2200" dirty="0">
                <a:latin typeface="Arial" panose="020B0604020202020204" pitchFamily="34" charset="0"/>
                <a:cs typeface="Arial" panose="020B0604020202020204" pitchFamily="34" charset="0"/>
              </a:rPr>
              <a:t>da takav ugovor ulazi u jednu od kategorija iz stavka 1. točaka (a) do (c) članka 17. Uredbe </a:t>
            </a:r>
            <a:r>
              <a:rPr lang="hr-HR" sz="2200" dirty="0" err="1">
                <a:latin typeface="Arial" panose="020B0604020202020204" pitchFamily="34" charset="0"/>
                <a:cs typeface="Arial" panose="020B0604020202020204" pitchFamily="34" charset="0"/>
              </a:rPr>
              <a:t>Brisel</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Ia</a:t>
            </a:r>
            <a:endParaRPr lang="hr-HR" sz="2200" dirty="0">
              <a:latin typeface="Arial" panose="020B0604020202020204" pitchFamily="34" charset="0"/>
              <a:cs typeface="Arial" panose="020B0604020202020204" pitchFamily="34" charset="0"/>
            </a:endParaRPr>
          </a:p>
          <a:p>
            <a:pPr marL="457200" indent="-457200" algn="just" eaLnBrk="1" hangingPunct="1">
              <a:buAutoNum type="alphaLcParenR"/>
            </a:pPr>
            <a:endParaRPr lang="hr-HR" sz="2200" dirty="0">
              <a:latin typeface="Arial" panose="020B0604020202020204" pitchFamily="34" charset="0"/>
              <a:cs typeface="Arial" panose="020B0604020202020204" pitchFamily="34" charset="0"/>
            </a:endParaRPr>
          </a:p>
          <a:p>
            <a:pPr marL="0" indent="0" algn="just" eaLnBrk="1" hangingPunct="1">
              <a:buNone/>
            </a:pPr>
            <a:r>
              <a:rPr lang="hr-HR" sz="2200" dirty="0">
                <a:latin typeface="Arial" panose="020B0604020202020204" pitchFamily="34" charset="0"/>
                <a:cs typeface="Arial" panose="020B0604020202020204" pitchFamily="34" charset="0"/>
              </a:rPr>
              <a:t>(C-500/18 AU/</a:t>
            </a:r>
            <a:r>
              <a:rPr lang="hr-HR" sz="2200" dirty="0" err="1">
                <a:latin typeface="Arial" panose="020B0604020202020204" pitchFamily="34" charset="0"/>
                <a:cs typeface="Arial" panose="020B0604020202020204" pitchFamily="34" charset="0"/>
              </a:rPr>
              <a:t>Reliantco</a:t>
            </a:r>
            <a:r>
              <a:rPr lang="hr-HR" sz="2200" dirty="0">
                <a:latin typeface="Arial" panose="020B0604020202020204" pitchFamily="34" charset="0"/>
                <a:cs typeface="Arial" panose="020B0604020202020204" pitchFamily="34" charset="0"/>
              </a:rPr>
              <a:t> </a:t>
            </a:r>
            <a:r>
              <a:rPr lang="hr-HR" sz="2200" dirty="0" err="1">
                <a:latin typeface="Arial" panose="020B0604020202020204" pitchFamily="34" charset="0"/>
                <a:cs typeface="Arial" panose="020B0604020202020204" pitchFamily="34" charset="0"/>
              </a:rPr>
              <a:t>Investments</a:t>
            </a:r>
            <a:r>
              <a:rPr lang="hr-HR" sz="2200" dirty="0">
                <a:latin typeface="Arial" panose="020B0604020202020204" pitchFamily="34" charset="0"/>
                <a:cs typeface="Arial" panose="020B0604020202020204" pitchFamily="34" charset="0"/>
              </a:rPr>
              <a:t> LTD i dr.; C-208/18 </a:t>
            </a:r>
            <a:r>
              <a:rPr lang="hr-HR" sz="2200" dirty="0" err="1">
                <a:latin typeface="Arial" panose="020B0604020202020204" pitchFamily="34" charset="0"/>
                <a:cs typeface="Arial" panose="020B0604020202020204" pitchFamily="34" charset="0"/>
              </a:rPr>
              <a:t>Petruchova</a:t>
            </a:r>
            <a:r>
              <a:rPr lang="hr-HR" sz="2200" dirty="0">
                <a:latin typeface="Arial" panose="020B0604020202020204" pitchFamily="34" charset="0"/>
                <a:cs typeface="Arial" panose="020B0604020202020204" pitchFamily="34" charset="0"/>
              </a:rPr>
              <a:t>; C-774/18 A.B., B.B./Personal Exchange International </a:t>
            </a:r>
            <a:r>
              <a:rPr lang="hr-HR" sz="2200" dirty="0" err="1">
                <a:latin typeface="Arial" panose="020B0604020202020204" pitchFamily="34" charset="0"/>
                <a:cs typeface="Arial" panose="020B0604020202020204" pitchFamily="34" charset="0"/>
              </a:rPr>
              <a:t>Limited</a:t>
            </a:r>
            <a:r>
              <a:rPr lang="hr-HR" sz="2200" dirty="0">
                <a:latin typeface="Arial" panose="020B0604020202020204" pitchFamily="34" charset="0"/>
                <a:cs typeface="Arial" panose="020B0604020202020204" pitchFamily="34" charset="0"/>
              </a:rPr>
              <a:t>; C-297/14 </a:t>
            </a:r>
            <a:r>
              <a:rPr lang="hr-HR" sz="2200" dirty="0" err="1">
                <a:latin typeface="Arial" panose="020B0604020202020204" pitchFamily="34" charset="0"/>
                <a:cs typeface="Arial" panose="020B0604020202020204" pitchFamily="34" charset="0"/>
              </a:rPr>
              <a:t>Hobohm</a:t>
            </a:r>
            <a:r>
              <a:rPr lang="hr-HR" sz="2200" dirty="0">
                <a:latin typeface="Arial" panose="020B0604020202020204" pitchFamily="34" charset="0"/>
                <a:cs typeface="Arial" panose="020B0604020202020204" pitchFamily="34" charset="0"/>
              </a:rPr>
              <a:t>)</a:t>
            </a:r>
          </a:p>
        </p:txBody>
      </p:sp>
      <p:sp>
        <p:nvSpPr>
          <p:cNvPr id="2" name="Rezervirano mjesto broja slajda 1"/>
          <p:cNvSpPr>
            <a:spLocks noGrp="1"/>
          </p:cNvSpPr>
          <p:nvPr>
            <p:ph type="sldNum" sz="quarter" idx="12"/>
          </p:nvPr>
        </p:nvSpPr>
        <p:spPr/>
        <p:txBody>
          <a:bodyPr/>
          <a:lstStyle/>
          <a:p>
            <a:fld id="{750A8C6C-BABC-4F42-BDE6-C7E066D8AC72}" type="slidenum">
              <a:rPr lang="hr-HR" smtClean="0"/>
              <a:t>9</a:t>
            </a:fld>
            <a:endParaRPr lang="hr-HR"/>
          </a:p>
        </p:txBody>
      </p:sp>
    </p:spTree>
    <p:extLst>
      <p:ext uri="{BB962C8B-B14F-4D97-AF65-F5344CB8AC3E}">
        <p14:creationId xmlns:p14="http://schemas.microsoft.com/office/powerpoint/2010/main" val="2765455551"/>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3121</Words>
  <Application>Microsoft Office PowerPoint</Application>
  <PresentationFormat>Prikaz na zaslonu (4:3)</PresentationFormat>
  <Paragraphs>207</Paragraphs>
  <Slides>26</Slides>
  <Notes>1</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26</vt:i4>
      </vt:variant>
    </vt:vector>
  </HeadingPairs>
  <TitlesOfParts>
    <vt:vector size="30" baseType="lpstr">
      <vt:lpstr>Arial</vt:lpstr>
      <vt:lpstr>Calibri</vt:lpstr>
      <vt:lpstr>Wingdings 3</vt:lpstr>
      <vt:lpstr>Tema sustava Office</vt:lpstr>
      <vt:lpstr>UREDBA BRISEL Ia NADLEŽNOST KROZ PRAKSU SUDA EU</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UREDBA BRISEL Ia NADLEŽNOST KROZ PRAKSU SUDA EU</dc:title>
  <dc:creator>Karlo Josipović</dc:creator>
  <cp:lastModifiedBy>Karlo Josipović</cp:lastModifiedBy>
  <cp:revision>8</cp:revision>
  <dcterms:created xsi:type="dcterms:W3CDTF">2022-11-03T18:10:53Z</dcterms:created>
  <dcterms:modified xsi:type="dcterms:W3CDTF">2022-11-05T15:13:02Z</dcterms:modified>
</cp:coreProperties>
</file>